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1360" r:id="rId2"/>
    <p:sldId id="1370" r:id="rId3"/>
    <p:sldId id="1371" r:id="rId4"/>
    <p:sldId id="1372" r:id="rId5"/>
    <p:sldId id="1373" r:id="rId6"/>
    <p:sldId id="1374" r:id="rId7"/>
    <p:sldId id="1375" r:id="rId8"/>
    <p:sldId id="1343" r:id="rId9"/>
    <p:sldId id="1376" r:id="rId10"/>
    <p:sldId id="490" r:id="rId11"/>
    <p:sldId id="1361" r:id="rId12"/>
    <p:sldId id="1362" r:id="rId13"/>
    <p:sldId id="1364" r:id="rId14"/>
    <p:sldId id="484" r:id="rId15"/>
    <p:sldId id="1365" r:id="rId16"/>
    <p:sldId id="1366" r:id="rId17"/>
    <p:sldId id="1367" r:id="rId18"/>
    <p:sldId id="1368" r:id="rId19"/>
    <p:sldId id="1369" r:id="rId20"/>
    <p:sldId id="1379" r:id="rId21"/>
    <p:sldId id="1377" r:id="rId22"/>
    <p:sldId id="1378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11" autoAdjust="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Мухамбетжанова Гульден Есмуратовна [ЦА]" userId="d4ae7047-d784-4154-98b0-da5da819b596" providerId="ADAL" clId="{6919948E-13D0-4025-85BC-B332C9551F3C}"/>
    <pc:docChg chg="undo custSel addSld modSld">
      <pc:chgData name="Мухамбетжанова Гульден Есмуратовна [ЦА]" userId="d4ae7047-d784-4154-98b0-da5da819b596" providerId="ADAL" clId="{6919948E-13D0-4025-85BC-B332C9551F3C}" dt="2025-04-08T07:10:12.628" v="608" actId="1076"/>
      <pc:docMkLst>
        <pc:docMk/>
      </pc:docMkLst>
      <pc:sldChg chg="modSp mod">
        <pc:chgData name="Мухамбетжанова Гульден Есмуратовна [ЦА]" userId="d4ae7047-d784-4154-98b0-da5da819b596" providerId="ADAL" clId="{6919948E-13D0-4025-85BC-B332C9551F3C}" dt="2025-04-08T05:03:47.087" v="605" actId="255"/>
        <pc:sldMkLst>
          <pc:docMk/>
          <pc:sldMk cId="3968609007" sldId="1376"/>
        </pc:sldMkLst>
        <pc:spChg chg="mod">
          <ac:chgData name="Мухамбетжанова Гульден Есмуратовна [ЦА]" userId="d4ae7047-d784-4154-98b0-da5da819b596" providerId="ADAL" clId="{6919948E-13D0-4025-85BC-B332C9551F3C}" dt="2025-04-08T05:03:47.087" v="605" actId="255"/>
          <ac:spMkLst>
            <pc:docMk/>
            <pc:sldMk cId="3968609007" sldId="1376"/>
            <ac:spMk id="7" creationId="{00000000-0000-0000-0000-000000000000}"/>
          </ac:spMkLst>
        </pc:spChg>
        <pc:spChg chg="mod">
          <ac:chgData name="Мухамбетжанова Гульден Есмуратовна [ЦА]" userId="d4ae7047-d784-4154-98b0-da5da819b596" providerId="ADAL" clId="{6919948E-13D0-4025-85BC-B332C9551F3C}" dt="2025-04-08T05:02:59.441" v="598" actId="1076"/>
          <ac:spMkLst>
            <pc:docMk/>
            <pc:sldMk cId="3968609007" sldId="1376"/>
            <ac:spMk id="8" creationId="{62DF7D51-48BE-49E2-A15C-BD50F921EE36}"/>
          </ac:spMkLst>
        </pc:spChg>
      </pc:sldChg>
      <pc:sldChg chg="modSp add mod">
        <pc:chgData name="Мухамбетжанова Гульден Есмуратовна [ЦА]" userId="d4ae7047-d784-4154-98b0-da5da819b596" providerId="ADAL" clId="{6919948E-13D0-4025-85BC-B332C9551F3C}" dt="2025-04-08T05:00:55.553" v="542" actId="14734"/>
        <pc:sldMkLst>
          <pc:docMk/>
          <pc:sldMk cId="519527973" sldId="1377"/>
        </pc:sldMkLst>
        <pc:spChg chg="mod">
          <ac:chgData name="Мухамбетжанова Гульден Есмуратовна [ЦА]" userId="d4ae7047-d784-4154-98b0-da5da819b596" providerId="ADAL" clId="{6919948E-13D0-4025-85BC-B332C9551F3C}" dt="2025-04-08T04:59:45.525" v="518" actId="20577"/>
          <ac:spMkLst>
            <pc:docMk/>
            <pc:sldMk cId="519527973" sldId="1377"/>
            <ac:spMk id="2" creationId="{5690B495-BA1E-4FE5-80EA-4855D0F83486}"/>
          </ac:spMkLst>
        </pc:spChg>
        <pc:spChg chg="mod">
          <ac:chgData name="Мухамбетжанова Гульден Есмуратовна [ЦА]" userId="d4ae7047-d784-4154-98b0-da5da819b596" providerId="ADAL" clId="{6919948E-13D0-4025-85BC-B332C9551F3C}" dt="2025-04-08T04:11:02.343" v="224" actId="20577"/>
          <ac:spMkLst>
            <pc:docMk/>
            <pc:sldMk cId="519527973" sldId="1377"/>
            <ac:spMk id="10" creationId="{3E48C5F2-0BEB-40B6-A798-EF199C9D0C88}"/>
          </ac:spMkLst>
        </pc:spChg>
        <pc:graphicFrameChg chg="mod modGraphic">
          <ac:chgData name="Мухамбетжанова Гульден Есмуратовна [ЦА]" userId="d4ae7047-d784-4154-98b0-da5da819b596" providerId="ADAL" clId="{6919948E-13D0-4025-85BC-B332C9551F3C}" dt="2025-04-08T05:00:55.553" v="542" actId="14734"/>
          <ac:graphicFrameMkLst>
            <pc:docMk/>
            <pc:sldMk cId="519527973" sldId="1377"/>
            <ac:graphicFrameMk id="4" creationId="{B8E4E5F7-BE42-4B74-8273-8ACDECA51EB1}"/>
          </ac:graphicFrameMkLst>
        </pc:graphicFrameChg>
        <pc:graphicFrameChg chg="mod modGraphic">
          <ac:chgData name="Мухамбетжанова Гульден Есмуратовна [ЦА]" userId="d4ae7047-d784-4154-98b0-da5da819b596" providerId="ADAL" clId="{6919948E-13D0-4025-85BC-B332C9551F3C}" dt="2025-04-08T05:00:30.221" v="534" actId="403"/>
          <ac:graphicFrameMkLst>
            <pc:docMk/>
            <pc:sldMk cId="519527973" sldId="1377"/>
            <ac:graphicFrameMk id="7" creationId="{6FA1D683-7007-4B5B-8E56-E8F92466CE62}"/>
          </ac:graphicFrameMkLst>
        </pc:graphicFrameChg>
        <pc:graphicFrameChg chg="mod modGraphic">
          <ac:chgData name="Мухамбетжанова Гульден Есмуратовна [ЦА]" userId="d4ae7047-d784-4154-98b0-da5da819b596" providerId="ADAL" clId="{6919948E-13D0-4025-85BC-B332C9551F3C}" dt="2025-04-08T05:00:41.961" v="537" actId="14100"/>
          <ac:graphicFrameMkLst>
            <pc:docMk/>
            <pc:sldMk cId="519527973" sldId="1377"/>
            <ac:graphicFrameMk id="8" creationId="{6300283D-950F-4DDC-9A9E-BB2E9B5E6E24}"/>
          </ac:graphicFrameMkLst>
        </pc:graphicFrameChg>
      </pc:sldChg>
      <pc:sldChg chg="addSp delSp modSp add mod">
        <pc:chgData name="Мухамбетжанова Гульден Есмуратовна [ЦА]" userId="d4ae7047-d784-4154-98b0-da5da819b596" providerId="ADAL" clId="{6919948E-13D0-4025-85BC-B332C9551F3C}" dt="2025-04-08T07:10:12.628" v="608" actId="1076"/>
        <pc:sldMkLst>
          <pc:docMk/>
          <pc:sldMk cId="2110206429" sldId="1378"/>
        </pc:sldMkLst>
        <pc:spChg chg="mod">
          <ac:chgData name="Мухамбетжанова Гульден Есмуратовна [ЦА]" userId="d4ae7047-d784-4154-98b0-da5da819b596" providerId="ADAL" clId="{6919948E-13D0-4025-85BC-B332C9551F3C}" dt="2025-04-08T07:10:12.628" v="608" actId="1076"/>
          <ac:spMkLst>
            <pc:docMk/>
            <pc:sldMk cId="2110206429" sldId="1378"/>
            <ac:spMk id="2" creationId="{5690B495-BA1E-4FE5-80EA-4855D0F83486}"/>
          </ac:spMkLst>
        </pc:spChg>
        <pc:spChg chg="add mod">
          <ac:chgData name="Мухамбетжанова Гульден Есмуратовна [ЦА]" userId="d4ae7047-d784-4154-98b0-da5da819b596" providerId="ADAL" clId="{6919948E-13D0-4025-85BC-B332C9551F3C}" dt="2025-04-08T04:28:04.674" v="420" actId="1076"/>
          <ac:spMkLst>
            <pc:docMk/>
            <pc:sldMk cId="2110206429" sldId="1378"/>
            <ac:spMk id="5" creationId="{D1BFEDA3-6558-4605-95B0-246606EADDC6}"/>
          </ac:spMkLst>
        </pc:spChg>
        <pc:spChg chg="del">
          <ac:chgData name="Мухамбетжанова Гульден Есмуратовна [ЦА]" userId="d4ae7047-d784-4154-98b0-da5da819b596" providerId="ADAL" clId="{6919948E-13D0-4025-85BC-B332C9551F3C}" dt="2025-04-08T04:28:00.902" v="418" actId="478"/>
          <ac:spMkLst>
            <pc:docMk/>
            <pc:sldMk cId="2110206429" sldId="1378"/>
            <ac:spMk id="10" creationId="{3E48C5F2-0BEB-40B6-A798-EF199C9D0C88}"/>
          </ac:spMkLst>
        </pc:spChg>
        <pc:graphicFrameChg chg="mod modGraphic">
          <ac:chgData name="Мухамбетжанова Гульден Есмуратовна [ЦА]" userId="d4ae7047-d784-4154-98b0-da5da819b596" providerId="ADAL" clId="{6919948E-13D0-4025-85BC-B332C9551F3C}" dt="2025-04-08T07:08:41.286" v="607" actId="20577"/>
          <ac:graphicFrameMkLst>
            <pc:docMk/>
            <pc:sldMk cId="2110206429" sldId="1378"/>
            <ac:graphicFrameMk id="7" creationId="{6FA1D683-7007-4B5B-8E56-E8F92466CE62}"/>
          </ac:graphicFrameMkLst>
        </pc:graphicFrameChg>
      </pc:sldChg>
      <pc:sldChg chg="modSp add mod">
        <pc:chgData name="Мухамбетжанова Гульден Есмуратовна [ЦА]" userId="d4ae7047-d784-4154-98b0-da5da819b596" providerId="ADAL" clId="{6919948E-13D0-4025-85BC-B332C9551F3C}" dt="2025-04-08T04:08:52.711" v="86"/>
        <pc:sldMkLst>
          <pc:docMk/>
          <pc:sldMk cId="889129933" sldId="1379"/>
        </pc:sldMkLst>
        <pc:graphicFrameChg chg="mod modGraphic">
          <ac:chgData name="Мухамбетжанова Гульден Есмуратовна [ЦА]" userId="d4ae7047-d784-4154-98b0-da5da819b596" providerId="ADAL" clId="{6919948E-13D0-4025-85BC-B332C9551F3C}" dt="2025-04-08T04:08:52.711" v="86"/>
          <ac:graphicFrameMkLst>
            <pc:docMk/>
            <pc:sldMk cId="889129933" sldId="1379"/>
            <ac:graphicFrameMk id="11" creationId="{FBA5E502-6FFB-41DE-8664-B058F57523C4}"/>
          </ac:graphicFrameMkLst>
        </pc:graphicFrameChg>
      </pc:sldChg>
    </pc:docChg>
  </pc:docChgLst>
  <pc:docChgLst>
    <pc:chgData name="Мухамбетжанова Гульден Есмуратовна [ЦА]" userId="d4ae7047-d784-4154-98b0-da5da819b596" providerId="ADAL" clId="{706123E7-EEB3-459B-90F8-5B1468218D92}"/>
    <pc:docChg chg="undo redo custSel addSld delSld modSld sldOrd">
      <pc:chgData name="Мухамбетжанова Гульден Есмуратовна [ЦА]" userId="d4ae7047-d784-4154-98b0-da5da819b596" providerId="ADAL" clId="{706123E7-EEB3-459B-90F8-5B1468218D92}" dt="2025-03-20T12:46:58.578" v="593" actId="20577"/>
      <pc:docMkLst>
        <pc:docMk/>
      </pc:docMkLst>
      <pc:sldChg chg="new del">
        <pc:chgData name="Мухамбетжанова Гульден Есмуратовна [ЦА]" userId="d4ae7047-d784-4154-98b0-da5da819b596" providerId="ADAL" clId="{706123E7-EEB3-459B-90F8-5B1468218D92}" dt="2025-03-20T12:42:16.166" v="591" actId="2696"/>
        <pc:sldMkLst>
          <pc:docMk/>
          <pc:sldMk cId="2468399320" sldId="256"/>
        </pc:sldMkLst>
      </pc:sldChg>
      <pc:sldChg chg="addSp delSp modSp new mod">
        <pc:chgData name="Мухамбетжанова Гульден Есмуратовна [ЦА]" userId="d4ae7047-d784-4154-98b0-da5da819b596" providerId="ADAL" clId="{706123E7-EEB3-459B-90F8-5B1468218D92}" dt="2025-03-20T12:34:39.722" v="558" actId="1076"/>
        <pc:sldMkLst>
          <pc:docMk/>
          <pc:sldMk cId="4170647488" sldId="257"/>
        </pc:sldMkLst>
        <pc:spChg chg="mod">
          <ac:chgData name="Мухамбетжанова Гульден Есмуратовна [ЦА]" userId="d4ae7047-d784-4154-98b0-da5da819b596" providerId="ADAL" clId="{706123E7-EEB3-459B-90F8-5B1468218D92}" dt="2025-03-20T12:34:39.722" v="558" actId="1076"/>
          <ac:spMkLst>
            <pc:docMk/>
            <pc:sldMk cId="4170647488" sldId="257"/>
            <ac:spMk id="2" creationId="{213D8CBF-8017-478F-9D01-4DEBAB71591B}"/>
          </ac:spMkLst>
        </pc:spChg>
        <pc:spChg chg="del">
          <ac:chgData name="Мухамбетжанова Гульден Есмуратовна [ЦА]" userId="d4ae7047-d784-4154-98b0-da5da819b596" providerId="ADAL" clId="{706123E7-EEB3-459B-90F8-5B1468218D92}" dt="2025-03-20T05:34:02.345" v="2" actId="3680"/>
          <ac:spMkLst>
            <pc:docMk/>
            <pc:sldMk cId="4170647488" sldId="257"/>
            <ac:spMk id="3" creationId="{445AB96A-D227-4109-ACD6-F3428BD1016D}"/>
          </ac:spMkLst>
        </pc:spChg>
        <pc:graphicFrameChg chg="add mod ord modGraphic">
          <ac:chgData name="Мухамбетжанова Гульден Есмуратовна [ЦА]" userId="d4ae7047-d784-4154-98b0-da5da819b596" providerId="ADAL" clId="{706123E7-EEB3-459B-90F8-5B1468218D92}" dt="2025-03-20T12:34:33.162" v="557" actId="1076"/>
          <ac:graphicFrameMkLst>
            <pc:docMk/>
            <pc:sldMk cId="4170647488" sldId="257"/>
            <ac:graphicFrameMk id="4" creationId="{40F499E0-30A2-40ED-86D1-0CA4C7607475}"/>
          </ac:graphicFrameMkLst>
        </pc:graphicFrameChg>
      </pc:sldChg>
      <pc:sldChg chg="modSp add mod">
        <pc:chgData name="Мухамбетжанова Гульден Есмуратовна [ЦА]" userId="d4ae7047-d784-4154-98b0-da5da819b596" providerId="ADAL" clId="{706123E7-EEB3-459B-90F8-5B1468218D92}" dt="2025-03-20T06:40:05.175" v="220" actId="1076"/>
        <pc:sldMkLst>
          <pc:docMk/>
          <pc:sldMk cId="3855983470" sldId="258"/>
        </pc:sldMkLst>
        <pc:spChg chg="mod">
          <ac:chgData name="Мухамбетжанова Гульден Есмуратовна [ЦА]" userId="d4ae7047-d784-4154-98b0-da5da819b596" providerId="ADAL" clId="{706123E7-EEB3-459B-90F8-5B1468218D92}" dt="2025-03-20T06:40:05.175" v="220" actId="1076"/>
          <ac:spMkLst>
            <pc:docMk/>
            <pc:sldMk cId="3855983470" sldId="258"/>
            <ac:spMk id="2" creationId="{213D8CBF-8017-478F-9D01-4DEBAB71591B}"/>
          </ac:spMkLst>
        </pc:spChg>
        <pc:graphicFrameChg chg="mod modGraphic">
          <ac:chgData name="Мухамбетжанова Гульден Есмуратовна [ЦА]" userId="d4ae7047-d784-4154-98b0-da5da819b596" providerId="ADAL" clId="{706123E7-EEB3-459B-90F8-5B1468218D92}" dt="2025-03-20T06:40:02.655" v="219" actId="1076"/>
          <ac:graphicFrameMkLst>
            <pc:docMk/>
            <pc:sldMk cId="3855983470" sldId="258"/>
            <ac:graphicFrameMk id="4" creationId="{40F499E0-30A2-40ED-86D1-0CA4C7607475}"/>
          </ac:graphicFrameMkLst>
        </pc:graphicFrameChg>
      </pc:sldChg>
      <pc:sldChg chg="modSp add mod">
        <pc:chgData name="Мухамбетжанова Гульден Есмуратовна [ЦА]" userId="d4ae7047-d784-4154-98b0-da5da819b596" providerId="ADAL" clId="{706123E7-EEB3-459B-90F8-5B1468218D92}" dt="2025-03-20T12:26:01.932" v="519"/>
        <pc:sldMkLst>
          <pc:docMk/>
          <pc:sldMk cId="3715694788" sldId="259"/>
        </pc:sldMkLst>
        <pc:spChg chg="mod">
          <ac:chgData name="Мухамбетжанова Гульден Есмуратовна [ЦА]" userId="d4ae7047-d784-4154-98b0-da5da819b596" providerId="ADAL" clId="{706123E7-EEB3-459B-90F8-5B1468218D92}" dt="2025-03-20T10:40:16.522" v="352" actId="404"/>
          <ac:spMkLst>
            <pc:docMk/>
            <pc:sldMk cId="3715694788" sldId="259"/>
            <ac:spMk id="2" creationId="{213D8CBF-8017-478F-9D01-4DEBAB71591B}"/>
          </ac:spMkLst>
        </pc:spChg>
        <pc:graphicFrameChg chg="mod modGraphic">
          <ac:chgData name="Мухамбетжанова Гульден Есмуратовна [ЦА]" userId="d4ae7047-d784-4154-98b0-da5da819b596" providerId="ADAL" clId="{706123E7-EEB3-459B-90F8-5B1468218D92}" dt="2025-03-20T12:26:01.932" v="519"/>
          <ac:graphicFrameMkLst>
            <pc:docMk/>
            <pc:sldMk cId="3715694788" sldId="259"/>
            <ac:graphicFrameMk id="4" creationId="{40F499E0-30A2-40ED-86D1-0CA4C7607475}"/>
          </ac:graphicFrameMkLst>
        </pc:graphicFrameChg>
      </pc:sldChg>
      <pc:sldChg chg="modSp add mod">
        <pc:chgData name="Мухамбетжанова Гульден Есмуратовна [ЦА]" userId="d4ae7047-d784-4154-98b0-da5da819b596" providerId="ADAL" clId="{706123E7-EEB3-459B-90F8-5B1468218D92}" dt="2025-03-20T12:25:03.132" v="510"/>
        <pc:sldMkLst>
          <pc:docMk/>
          <pc:sldMk cId="149668138" sldId="260"/>
        </pc:sldMkLst>
        <pc:spChg chg="mod">
          <ac:chgData name="Мухамбетжанова Гульден Есмуратовна [ЦА]" userId="d4ae7047-d784-4154-98b0-da5da819b596" providerId="ADAL" clId="{706123E7-EEB3-459B-90F8-5B1468218D92}" dt="2025-03-20T07:45:12.328" v="310" actId="27636"/>
          <ac:spMkLst>
            <pc:docMk/>
            <pc:sldMk cId="149668138" sldId="260"/>
            <ac:spMk id="2" creationId="{213D8CBF-8017-478F-9D01-4DEBAB71591B}"/>
          </ac:spMkLst>
        </pc:spChg>
        <pc:graphicFrameChg chg="mod modGraphic">
          <ac:chgData name="Мухамбетжанова Гульден Есмуратовна [ЦА]" userId="d4ae7047-d784-4154-98b0-da5da819b596" providerId="ADAL" clId="{706123E7-EEB3-459B-90F8-5B1468218D92}" dt="2025-03-20T12:25:03.132" v="510"/>
          <ac:graphicFrameMkLst>
            <pc:docMk/>
            <pc:sldMk cId="149668138" sldId="260"/>
            <ac:graphicFrameMk id="4" creationId="{40F499E0-30A2-40ED-86D1-0CA4C7607475}"/>
          </ac:graphicFrameMkLst>
        </pc:graphicFrameChg>
      </pc:sldChg>
      <pc:sldChg chg="modSp add mod">
        <pc:chgData name="Мухамбетжанова Гульден Есмуратовна [ЦА]" userId="d4ae7047-d784-4154-98b0-da5da819b596" providerId="ADAL" clId="{706123E7-EEB3-459B-90F8-5B1468218D92}" dt="2025-03-20T12:38:00.825" v="578" actId="1076"/>
        <pc:sldMkLst>
          <pc:docMk/>
          <pc:sldMk cId="4056197865" sldId="261"/>
        </pc:sldMkLst>
        <pc:spChg chg="mod">
          <ac:chgData name="Мухамбетжанова Гульден Есмуратовна [ЦА]" userId="d4ae7047-d784-4154-98b0-da5da819b596" providerId="ADAL" clId="{706123E7-EEB3-459B-90F8-5B1468218D92}" dt="2025-03-20T11:12:04.819" v="425" actId="1076"/>
          <ac:spMkLst>
            <pc:docMk/>
            <pc:sldMk cId="4056197865" sldId="261"/>
            <ac:spMk id="2" creationId="{213D8CBF-8017-478F-9D01-4DEBAB71591B}"/>
          </ac:spMkLst>
        </pc:spChg>
        <pc:graphicFrameChg chg="mod modGraphic">
          <ac:chgData name="Мухамбетжанова Гульден Есмуратовна [ЦА]" userId="d4ae7047-d784-4154-98b0-da5da819b596" providerId="ADAL" clId="{706123E7-EEB3-459B-90F8-5B1468218D92}" dt="2025-03-20T12:38:00.825" v="578" actId="1076"/>
          <ac:graphicFrameMkLst>
            <pc:docMk/>
            <pc:sldMk cId="4056197865" sldId="261"/>
            <ac:graphicFrameMk id="4" creationId="{40F499E0-30A2-40ED-86D1-0CA4C7607475}"/>
          </ac:graphicFrameMkLst>
        </pc:graphicFrameChg>
      </pc:sldChg>
      <pc:sldChg chg="modSp add mod">
        <pc:chgData name="Мухамбетжанова Гульден Есмуратовна [ЦА]" userId="d4ae7047-d784-4154-98b0-da5da819b596" providerId="ADAL" clId="{706123E7-EEB3-459B-90F8-5B1468218D92}" dt="2025-03-20T12:34:02.308" v="549"/>
        <pc:sldMkLst>
          <pc:docMk/>
          <pc:sldMk cId="1379809139" sldId="262"/>
        </pc:sldMkLst>
        <pc:spChg chg="mod">
          <ac:chgData name="Мухамбетжанова Гульден Есмуратовна [ЦА]" userId="d4ae7047-d784-4154-98b0-da5da819b596" providerId="ADAL" clId="{706123E7-EEB3-459B-90F8-5B1468218D92}" dt="2025-03-20T06:13:04.239" v="206" actId="1076"/>
          <ac:spMkLst>
            <pc:docMk/>
            <pc:sldMk cId="1379809139" sldId="262"/>
            <ac:spMk id="2" creationId="{213D8CBF-8017-478F-9D01-4DEBAB71591B}"/>
          </ac:spMkLst>
        </pc:spChg>
        <pc:graphicFrameChg chg="mod modGraphic">
          <ac:chgData name="Мухамбетжанова Гульден Есмуратовна [ЦА]" userId="d4ae7047-d784-4154-98b0-da5da819b596" providerId="ADAL" clId="{706123E7-EEB3-459B-90F8-5B1468218D92}" dt="2025-03-20T12:34:02.308" v="549"/>
          <ac:graphicFrameMkLst>
            <pc:docMk/>
            <pc:sldMk cId="1379809139" sldId="262"/>
            <ac:graphicFrameMk id="4" creationId="{40F499E0-30A2-40ED-86D1-0CA4C7607475}"/>
          </ac:graphicFrameMkLst>
        </pc:graphicFrameChg>
      </pc:sldChg>
      <pc:sldChg chg="modSp add mod">
        <pc:chgData name="Мухамбетжанова Гульден Есмуратовна [ЦА]" userId="d4ae7047-d784-4154-98b0-da5da819b596" providerId="ADAL" clId="{706123E7-EEB3-459B-90F8-5B1468218D92}" dt="2025-03-20T12:39:51.385" v="590" actId="1076"/>
        <pc:sldMkLst>
          <pc:docMk/>
          <pc:sldMk cId="315294699" sldId="263"/>
        </pc:sldMkLst>
        <pc:spChg chg="mod">
          <ac:chgData name="Мухамбетжанова Гульден Есмуратовна [ЦА]" userId="d4ae7047-d784-4154-98b0-da5da819b596" providerId="ADAL" clId="{706123E7-EEB3-459B-90F8-5B1468218D92}" dt="2025-03-20T06:41:31.229" v="236" actId="1076"/>
          <ac:spMkLst>
            <pc:docMk/>
            <pc:sldMk cId="315294699" sldId="263"/>
            <ac:spMk id="2" creationId="{213D8CBF-8017-478F-9D01-4DEBAB71591B}"/>
          </ac:spMkLst>
        </pc:spChg>
        <pc:graphicFrameChg chg="mod modGraphic">
          <ac:chgData name="Мухамбетжанова Гульден Есмуратовна [ЦА]" userId="d4ae7047-d784-4154-98b0-da5da819b596" providerId="ADAL" clId="{706123E7-EEB3-459B-90F8-5B1468218D92}" dt="2025-03-20T12:39:51.385" v="590" actId="1076"/>
          <ac:graphicFrameMkLst>
            <pc:docMk/>
            <pc:sldMk cId="315294699" sldId="263"/>
            <ac:graphicFrameMk id="4" creationId="{40F499E0-30A2-40ED-86D1-0CA4C7607475}"/>
          </ac:graphicFrameMkLst>
        </pc:graphicFrameChg>
      </pc:sldChg>
      <pc:sldChg chg="modSp add mod">
        <pc:chgData name="Мухамбетжанова Гульден Есмуратовна [ЦА]" userId="d4ae7047-d784-4154-98b0-da5da819b596" providerId="ADAL" clId="{706123E7-EEB3-459B-90F8-5B1468218D92}" dt="2025-03-20T12:36:55.739" v="575" actId="403"/>
        <pc:sldMkLst>
          <pc:docMk/>
          <pc:sldMk cId="583423837" sldId="264"/>
        </pc:sldMkLst>
        <pc:spChg chg="mod">
          <ac:chgData name="Мухамбетжанова Гульден Есмуратовна [ЦА]" userId="d4ae7047-d784-4154-98b0-da5da819b596" providerId="ADAL" clId="{706123E7-EEB3-459B-90F8-5B1468218D92}" dt="2025-03-20T10:41:40.313" v="363" actId="113"/>
          <ac:spMkLst>
            <pc:docMk/>
            <pc:sldMk cId="583423837" sldId="264"/>
            <ac:spMk id="2" creationId="{213D8CBF-8017-478F-9D01-4DEBAB71591B}"/>
          </ac:spMkLst>
        </pc:spChg>
        <pc:graphicFrameChg chg="mod modGraphic">
          <ac:chgData name="Мухамбетжанова Гульден Есмуратовна [ЦА]" userId="d4ae7047-d784-4154-98b0-da5da819b596" providerId="ADAL" clId="{706123E7-EEB3-459B-90F8-5B1468218D92}" dt="2025-03-20T12:36:55.739" v="575" actId="403"/>
          <ac:graphicFrameMkLst>
            <pc:docMk/>
            <pc:sldMk cId="583423837" sldId="264"/>
            <ac:graphicFrameMk id="4" creationId="{40F499E0-30A2-40ED-86D1-0CA4C7607475}"/>
          </ac:graphicFrameMkLst>
        </pc:graphicFrameChg>
      </pc:sldChg>
      <pc:sldChg chg="modSp add mod">
        <pc:chgData name="Мухамбетжанова Гульден Есмуратовна [ЦА]" userId="d4ae7047-d784-4154-98b0-da5da819b596" providerId="ADAL" clId="{706123E7-EEB3-459B-90F8-5B1468218D92}" dt="2025-03-20T12:28:38.661" v="527" actId="123"/>
        <pc:sldMkLst>
          <pc:docMk/>
          <pc:sldMk cId="4238038267" sldId="265"/>
        </pc:sldMkLst>
        <pc:spChg chg="mod">
          <ac:chgData name="Мухамбетжанова Гульден Есмуратовна [ЦА]" userId="d4ae7047-d784-4154-98b0-da5da819b596" providerId="ADAL" clId="{706123E7-EEB3-459B-90F8-5B1468218D92}" dt="2025-03-20T07:46:05.728" v="323" actId="113"/>
          <ac:spMkLst>
            <pc:docMk/>
            <pc:sldMk cId="4238038267" sldId="265"/>
            <ac:spMk id="2" creationId="{213D8CBF-8017-478F-9D01-4DEBAB71591B}"/>
          </ac:spMkLst>
        </pc:spChg>
        <pc:graphicFrameChg chg="mod modGraphic">
          <ac:chgData name="Мухамбетжанова Гульден Есмуратовна [ЦА]" userId="d4ae7047-d784-4154-98b0-da5da819b596" providerId="ADAL" clId="{706123E7-EEB3-459B-90F8-5B1468218D92}" dt="2025-03-20T12:28:38.661" v="527" actId="123"/>
          <ac:graphicFrameMkLst>
            <pc:docMk/>
            <pc:sldMk cId="4238038267" sldId="265"/>
            <ac:graphicFrameMk id="4" creationId="{40F499E0-30A2-40ED-86D1-0CA4C7607475}"/>
          </ac:graphicFrameMkLst>
        </pc:graphicFrameChg>
      </pc:sldChg>
      <pc:sldChg chg="add del">
        <pc:chgData name="Мухамбетжанова Гульден Есмуратовна [ЦА]" userId="d4ae7047-d784-4154-98b0-da5da819b596" providerId="ADAL" clId="{706123E7-EEB3-459B-90F8-5B1468218D92}" dt="2025-03-20T11:12:42.782" v="430" actId="2696"/>
        <pc:sldMkLst>
          <pc:docMk/>
          <pc:sldMk cId="2689700889" sldId="266"/>
        </pc:sldMkLst>
      </pc:sldChg>
      <pc:sldChg chg="modSp add mod">
        <pc:chgData name="Мухамбетжанова Гульден Есмуратовна [ЦА]" userId="d4ae7047-d784-4154-98b0-da5da819b596" providerId="ADAL" clId="{706123E7-EEB3-459B-90F8-5B1468218D92}" dt="2025-03-20T12:46:58.578" v="593" actId="20577"/>
        <pc:sldMkLst>
          <pc:docMk/>
          <pc:sldMk cId="1609754686" sldId="267"/>
        </pc:sldMkLst>
        <pc:spChg chg="mod">
          <ac:chgData name="Мухамбетжанова Гульден Есмуратовна [ЦА]" userId="d4ae7047-d784-4154-98b0-da5da819b596" providerId="ADAL" clId="{706123E7-EEB3-459B-90F8-5B1468218D92}" dt="2025-03-20T06:10:58.609" v="176" actId="122"/>
          <ac:spMkLst>
            <pc:docMk/>
            <pc:sldMk cId="1609754686" sldId="267"/>
            <ac:spMk id="2" creationId="{213D8CBF-8017-478F-9D01-4DEBAB71591B}"/>
          </ac:spMkLst>
        </pc:spChg>
        <pc:graphicFrameChg chg="mod modGraphic">
          <ac:chgData name="Мухамбетжанова Гульден Есмуратовна [ЦА]" userId="d4ae7047-d784-4154-98b0-da5da819b596" providerId="ADAL" clId="{706123E7-EEB3-459B-90F8-5B1468218D92}" dt="2025-03-20T12:46:58.578" v="593" actId="20577"/>
          <ac:graphicFrameMkLst>
            <pc:docMk/>
            <pc:sldMk cId="1609754686" sldId="267"/>
            <ac:graphicFrameMk id="4" creationId="{40F499E0-30A2-40ED-86D1-0CA4C7607475}"/>
          </ac:graphicFrameMkLst>
        </pc:graphicFrameChg>
      </pc:sldChg>
      <pc:sldChg chg="modSp add mod">
        <pc:chgData name="Мухамбетжанова Гульден Есмуратовна [ЦА]" userId="d4ae7047-d784-4154-98b0-da5da819b596" providerId="ADAL" clId="{706123E7-EEB3-459B-90F8-5B1468218D92}" dt="2025-03-20T12:26:08.828" v="521" actId="404"/>
        <pc:sldMkLst>
          <pc:docMk/>
          <pc:sldMk cId="2160251119" sldId="268"/>
        </pc:sldMkLst>
        <pc:graphicFrameChg chg="modGraphic">
          <ac:chgData name="Мухамбетжанова Гульден Есмуратовна [ЦА]" userId="d4ae7047-d784-4154-98b0-da5da819b596" providerId="ADAL" clId="{706123E7-EEB3-459B-90F8-5B1468218D92}" dt="2025-03-20T12:26:08.828" v="521" actId="404"/>
          <ac:graphicFrameMkLst>
            <pc:docMk/>
            <pc:sldMk cId="2160251119" sldId="268"/>
            <ac:graphicFrameMk id="4" creationId="{40F499E0-30A2-40ED-86D1-0CA4C7607475}"/>
          </ac:graphicFrameMkLst>
        </pc:graphicFrameChg>
      </pc:sldChg>
      <pc:sldChg chg="modSp add del mod">
        <pc:chgData name="Мухамбетжанова Гульден Есмуратовна [ЦА]" userId="d4ae7047-d784-4154-98b0-da5da819b596" providerId="ADAL" clId="{706123E7-EEB3-459B-90F8-5B1468218D92}" dt="2025-03-20T07:37:04.789" v="283" actId="2890"/>
        <pc:sldMkLst>
          <pc:docMk/>
          <pc:sldMk cId="758162917" sldId="269"/>
        </pc:sldMkLst>
        <pc:graphicFrameChg chg="modGraphic">
          <ac:chgData name="Мухамбетжанова Гульден Есмуратовна [ЦА]" userId="d4ae7047-d784-4154-98b0-da5da819b596" providerId="ADAL" clId="{706123E7-EEB3-459B-90F8-5B1468218D92}" dt="2025-03-20T07:36:59.540" v="280" actId="2164"/>
          <ac:graphicFrameMkLst>
            <pc:docMk/>
            <pc:sldMk cId="758162917" sldId="269"/>
            <ac:graphicFrameMk id="4" creationId="{40F499E0-30A2-40ED-86D1-0CA4C7607475}"/>
          </ac:graphicFrameMkLst>
        </pc:graphicFrameChg>
      </pc:sldChg>
      <pc:sldChg chg="modSp add mod">
        <pc:chgData name="Мухамбетжанова Гульден Есмуратовна [ЦА]" userId="d4ae7047-d784-4154-98b0-da5da819b596" providerId="ADAL" clId="{706123E7-EEB3-459B-90F8-5B1468218D92}" dt="2025-03-20T12:27:59.267" v="525" actId="123"/>
        <pc:sldMkLst>
          <pc:docMk/>
          <pc:sldMk cId="1895503358" sldId="269"/>
        </pc:sldMkLst>
        <pc:spChg chg="mod">
          <ac:chgData name="Мухамбетжанова Гульден Есмуратовна [ЦА]" userId="d4ae7047-d784-4154-98b0-da5da819b596" providerId="ADAL" clId="{706123E7-EEB3-459B-90F8-5B1468218D92}" dt="2025-03-20T10:43:14.765" v="377" actId="113"/>
          <ac:spMkLst>
            <pc:docMk/>
            <pc:sldMk cId="1895503358" sldId="269"/>
            <ac:spMk id="2" creationId="{213D8CBF-8017-478F-9D01-4DEBAB71591B}"/>
          </ac:spMkLst>
        </pc:spChg>
        <pc:graphicFrameChg chg="mod modGraphic">
          <ac:chgData name="Мухамбетжанова Гульден Есмуратовна [ЦА]" userId="d4ae7047-d784-4154-98b0-da5da819b596" providerId="ADAL" clId="{706123E7-EEB3-459B-90F8-5B1468218D92}" dt="2025-03-20T12:27:59.267" v="525" actId="123"/>
          <ac:graphicFrameMkLst>
            <pc:docMk/>
            <pc:sldMk cId="1895503358" sldId="269"/>
            <ac:graphicFrameMk id="4" creationId="{40F499E0-30A2-40ED-86D1-0CA4C7607475}"/>
          </ac:graphicFrameMkLst>
        </pc:graphicFrameChg>
      </pc:sldChg>
      <pc:sldChg chg="modSp add mod">
        <pc:chgData name="Мухамбетжанова Гульден Есмуратовна [ЦА]" userId="d4ae7047-d784-4154-98b0-da5da819b596" providerId="ADAL" clId="{706123E7-EEB3-459B-90F8-5B1468218D92}" dt="2025-03-20T12:29:26.732" v="534" actId="123"/>
        <pc:sldMkLst>
          <pc:docMk/>
          <pc:sldMk cId="3705764677" sldId="270"/>
        </pc:sldMkLst>
        <pc:spChg chg="mod">
          <ac:chgData name="Мухамбетжанова Гульден Есмуратовна [ЦА]" userId="d4ae7047-d784-4154-98b0-da5da819b596" providerId="ADAL" clId="{706123E7-EEB3-459B-90F8-5B1468218D92}" dt="2025-03-20T11:11:25.158" v="415" actId="14100"/>
          <ac:spMkLst>
            <pc:docMk/>
            <pc:sldMk cId="3705764677" sldId="270"/>
            <ac:spMk id="2" creationId="{213D8CBF-8017-478F-9D01-4DEBAB71591B}"/>
          </ac:spMkLst>
        </pc:spChg>
        <pc:graphicFrameChg chg="mod modGraphic">
          <ac:chgData name="Мухамбетжанова Гульден Есмуратовна [ЦА]" userId="d4ae7047-d784-4154-98b0-da5da819b596" providerId="ADAL" clId="{706123E7-EEB3-459B-90F8-5B1468218D92}" dt="2025-03-20T12:29:26.732" v="534" actId="123"/>
          <ac:graphicFrameMkLst>
            <pc:docMk/>
            <pc:sldMk cId="3705764677" sldId="270"/>
            <ac:graphicFrameMk id="4" creationId="{40F499E0-30A2-40ED-86D1-0CA4C7607475}"/>
          </ac:graphicFrameMkLst>
        </pc:graphicFrameChg>
      </pc:sldChg>
      <pc:sldChg chg="add del">
        <pc:chgData name="Мухамбетжанова Гульден Есмуратовна [ЦА]" userId="d4ae7047-d784-4154-98b0-da5da819b596" providerId="ADAL" clId="{706123E7-EEB3-459B-90F8-5B1468218D92}" dt="2025-03-20T11:12:45.722" v="431" actId="2696"/>
        <pc:sldMkLst>
          <pc:docMk/>
          <pc:sldMk cId="1702556249" sldId="271"/>
        </pc:sldMkLst>
      </pc:sldChg>
      <pc:sldChg chg="modSp add mod">
        <pc:chgData name="Мухамбетжанова Гульден Есмуратовна [ЦА]" userId="d4ae7047-d784-4154-98b0-da5da819b596" providerId="ADAL" clId="{706123E7-EEB3-459B-90F8-5B1468218D92}" dt="2025-03-20T12:29:43.363" v="536" actId="123"/>
        <pc:sldMkLst>
          <pc:docMk/>
          <pc:sldMk cId="4041728520" sldId="272"/>
        </pc:sldMkLst>
        <pc:graphicFrameChg chg="mod modGraphic">
          <ac:chgData name="Мухамбетжанова Гульден Есмуратовна [ЦА]" userId="d4ae7047-d784-4154-98b0-da5da819b596" providerId="ADAL" clId="{706123E7-EEB3-459B-90F8-5B1468218D92}" dt="2025-03-20T12:29:43.363" v="536" actId="123"/>
          <ac:graphicFrameMkLst>
            <pc:docMk/>
            <pc:sldMk cId="4041728520" sldId="272"/>
            <ac:graphicFrameMk id="4" creationId="{40F499E0-30A2-40ED-86D1-0CA4C7607475}"/>
          </ac:graphicFrameMkLst>
        </pc:graphicFrameChg>
      </pc:sldChg>
      <pc:sldChg chg="modSp add mod">
        <pc:chgData name="Мухамбетжанова Гульден Есмуратовна [ЦА]" userId="d4ae7047-d784-4154-98b0-da5da819b596" providerId="ADAL" clId="{706123E7-EEB3-459B-90F8-5B1468218D92}" dt="2025-03-20T12:30:12.284" v="543" actId="123"/>
        <pc:sldMkLst>
          <pc:docMk/>
          <pc:sldMk cId="1666140978" sldId="273"/>
        </pc:sldMkLst>
        <pc:graphicFrameChg chg="mod modGraphic">
          <ac:chgData name="Мухамбетжанова Гульден Есмуратовна [ЦА]" userId="d4ae7047-d784-4154-98b0-da5da819b596" providerId="ADAL" clId="{706123E7-EEB3-459B-90F8-5B1468218D92}" dt="2025-03-20T12:30:12.284" v="543" actId="123"/>
          <ac:graphicFrameMkLst>
            <pc:docMk/>
            <pc:sldMk cId="1666140978" sldId="273"/>
            <ac:graphicFrameMk id="4" creationId="{40F499E0-30A2-40ED-86D1-0CA4C7607475}"/>
          </ac:graphicFrameMkLst>
        </pc:graphicFrameChg>
      </pc:sldChg>
      <pc:sldChg chg="modSp add mod">
        <pc:chgData name="Мухамбетжанова Гульден Есмуратовна [ЦА]" userId="d4ae7047-d784-4154-98b0-da5da819b596" providerId="ADAL" clId="{706123E7-EEB3-459B-90F8-5B1468218D92}" dt="2025-03-20T12:38:14.267" v="581" actId="403"/>
        <pc:sldMkLst>
          <pc:docMk/>
          <pc:sldMk cId="1874112683" sldId="274"/>
        </pc:sldMkLst>
        <pc:graphicFrameChg chg="mod modGraphic">
          <ac:chgData name="Мухамбетжанова Гульден Есмуратовна [ЦА]" userId="d4ae7047-d784-4154-98b0-da5da819b596" providerId="ADAL" clId="{706123E7-EEB3-459B-90F8-5B1468218D92}" dt="2025-03-20T12:38:14.267" v="581" actId="403"/>
          <ac:graphicFrameMkLst>
            <pc:docMk/>
            <pc:sldMk cId="1874112683" sldId="274"/>
            <ac:graphicFrameMk id="4" creationId="{40F499E0-30A2-40ED-86D1-0CA4C7607475}"/>
          </ac:graphicFrameMkLst>
        </pc:graphicFrameChg>
      </pc:sldChg>
      <pc:sldChg chg="modSp add mod">
        <pc:chgData name="Мухамбетжанова Гульден Есмуратовна [ЦА]" userId="d4ae7047-d784-4154-98b0-da5da819b596" providerId="ADAL" clId="{706123E7-EEB3-459B-90F8-5B1468218D92}" dt="2025-03-20T12:38:41.420" v="586" actId="123"/>
        <pc:sldMkLst>
          <pc:docMk/>
          <pc:sldMk cId="1046609180" sldId="275"/>
        </pc:sldMkLst>
        <pc:spChg chg="mod">
          <ac:chgData name="Мухамбетжанова Гульден Есмуратовна [ЦА]" userId="d4ae7047-d784-4154-98b0-da5da819b596" providerId="ADAL" clId="{706123E7-EEB3-459B-90F8-5B1468218D92}" dt="2025-03-20T12:13:16.074" v="471" actId="1076"/>
          <ac:spMkLst>
            <pc:docMk/>
            <pc:sldMk cId="1046609180" sldId="275"/>
            <ac:spMk id="2" creationId="{213D8CBF-8017-478F-9D01-4DEBAB71591B}"/>
          </ac:spMkLst>
        </pc:spChg>
        <pc:graphicFrameChg chg="mod modGraphic">
          <ac:chgData name="Мухамбетжанова Гульден Есмуратовна [ЦА]" userId="d4ae7047-d784-4154-98b0-da5da819b596" providerId="ADAL" clId="{706123E7-EEB3-459B-90F8-5B1468218D92}" dt="2025-03-20T12:38:41.420" v="586" actId="123"/>
          <ac:graphicFrameMkLst>
            <pc:docMk/>
            <pc:sldMk cId="1046609180" sldId="275"/>
            <ac:graphicFrameMk id="4" creationId="{40F499E0-30A2-40ED-86D1-0CA4C7607475}"/>
          </ac:graphicFrameMkLst>
        </pc:graphicFrameChg>
      </pc:sldChg>
      <pc:sldChg chg="modSp add mod ord setBg">
        <pc:chgData name="Мухамбетжанова Гульден Есмуратовна [ЦА]" userId="d4ae7047-d784-4154-98b0-da5da819b596" providerId="ADAL" clId="{706123E7-EEB3-459B-90F8-5B1468218D92}" dt="2025-03-20T12:30:59.052" v="547" actId="123"/>
        <pc:sldMkLst>
          <pc:docMk/>
          <pc:sldMk cId="3218692365" sldId="276"/>
        </pc:sldMkLst>
        <pc:spChg chg="mod">
          <ac:chgData name="Мухамбетжанова Гульден Есмуратовна [ЦА]" userId="d4ae7047-d784-4154-98b0-da5da819b596" providerId="ADAL" clId="{706123E7-EEB3-459B-90F8-5B1468218D92}" dt="2025-03-20T11:53:12.746" v="463" actId="1076"/>
          <ac:spMkLst>
            <pc:docMk/>
            <pc:sldMk cId="3218692365" sldId="276"/>
            <ac:spMk id="2" creationId="{213D8CBF-8017-478F-9D01-4DEBAB71591B}"/>
          </ac:spMkLst>
        </pc:spChg>
        <pc:graphicFrameChg chg="mod modGraphic">
          <ac:chgData name="Мухамбетжанова Гульден Есмуратовна [ЦА]" userId="d4ae7047-d784-4154-98b0-da5da819b596" providerId="ADAL" clId="{706123E7-EEB3-459B-90F8-5B1468218D92}" dt="2025-03-20T12:30:59.052" v="547" actId="123"/>
          <ac:graphicFrameMkLst>
            <pc:docMk/>
            <pc:sldMk cId="3218692365" sldId="276"/>
            <ac:graphicFrameMk id="4" creationId="{40F499E0-30A2-40ED-86D1-0CA4C7607475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15B74-F4ED-4334-B4B9-59508B61B051}" type="datetimeFigureOut">
              <a:rPr lang="ru-RU" smtClean="0"/>
              <a:t>08.04.2025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75922-6133-4AD0-A701-0CD784A040E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4718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FA4234-B685-4D69-A794-9262FCDC7BB0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14653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EE6EB9-2445-4891-9761-BFCFA0CD065C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9120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EE6EB9-2445-4891-9761-BFCFA0CD065C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713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EE6EB9-2445-4891-9761-BFCFA0CD065C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65814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EE6EB9-2445-4891-9761-BFCFA0CD065C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81204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EE6EB9-2445-4891-9761-BFCFA0CD065C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86142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EE6EB9-2445-4891-9761-BFCFA0CD065C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19844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EE6EB9-2445-4891-9761-BFCFA0CD065C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40581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EE6EB9-2445-4891-9761-BFCFA0CD065C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64601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EE6EB9-2445-4891-9761-BFCFA0CD065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823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EE6EB9-2445-4891-9761-BFCFA0CD065C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982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FA4234-B685-4D69-A794-9262FCDC7BB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1819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FA4234-B685-4D69-A794-9262FCDC7BB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0499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FA4234-B685-4D69-A794-9262FCDC7BB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58664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FA4234-B685-4D69-A794-9262FCDC7BB0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4096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FA4234-B685-4D69-A794-9262FCDC7BB0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6519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FA4234-B685-4D69-A794-9262FCDC7BB0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06543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975922-6133-4AD0-A701-0CD784A040E9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3750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EE6EB9-2445-4891-9761-BFCFA0CD065C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6873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0ECDDB-A797-4F51-9D01-6D852C5698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6BFD9FA-A338-42A9-8EC2-7F899D8A94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1EA3F7-2986-40F7-A1AC-5DC780911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9F66-42A4-44BB-88B7-7342F3071D69}" type="datetimeFigureOut">
              <a:rPr lang="ru-RU" smtClean="0"/>
              <a:t>08.04.2025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C40B24-1709-4FB1-9459-685DF5AB2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6E7028-A66F-4667-9A99-AA28A58EE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46EC-2CA4-405C-B14F-202D79582A3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752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A2701A-77F1-4FCE-94A6-6BE4FF6C6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852927C-78DB-4DA9-913A-E0523F88B4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66CD76-446C-4A82-A0DD-6878C60E6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9F66-42A4-44BB-88B7-7342F3071D69}" type="datetimeFigureOut">
              <a:rPr lang="ru-RU" smtClean="0"/>
              <a:t>08.04.2025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0A053D-2815-4A77-A452-586C0C0C9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D5D9BB-C176-4865-9E24-189874D27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46EC-2CA4-405C-B14F-202D79582A3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8765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5F75A38-0C0E-4EBB-91FC-C2B56A2CC9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0681495-B33B-4655-A5DE-3B0D67F2B9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65650F-8F4D-4E49-A14E-E2CAF96D9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9F66-42A4-44BB-88B7-7342F3071D69}" type="datetimeFigureOut">
              <a:rPr lang="ru-RU" smtClean="0"/>
              <a:t>08.04.2025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95ED0A-A5EB-4CCC-995F-418ED5499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ABB1C6-6DEA-4B77-A6CA-218BF6EF7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46EC-2CA4-405C-B14F-202D79582A3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070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A1AB37-2606-499B-B64B-03F19D72C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9E374F-FF48-4485-9657-8622F67C6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35033F-CF74-40A5-8838-DF22DB4F8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9F66-42A4-44BB-88B7-7342F3071D69}" type="datetimeFigureOut">
              <a:rPr lang="ru-RU" smtClean="0"/>
              <a:t>08.04.2025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62D2F7-2BC2-4368-9ADF-709D1F59B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425723-E6ED-40BB-B47D-AFB34514A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46EC-2CA4-405C-B14F-202D79582A3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549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AAC35-B2D5-47E6-BF83-6B4C964DE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4427B29-82AF-4B47-BE8B-253A1977E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8813BA-AC6B-4F34-86A2-85CA14ECA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9F66-42A4-44BB-88B7-7342F3071D69}" type="datetimeFigureOut">
              <a:rPr lang="ru-RU" smtClean="0"/>
              <a:t>08.04.2025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7B8426-053E-4A08-B478-902BC8AB2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48F74C-5705-4FA0-9BBE-345531229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46EC-2CA4-405C-B14F-202D79582A3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2064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FF6C62-1DB1-48F2-85AC-46ADEAFA9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51265D-6C48-42CF-B81C-EBBBD5E01B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B4B9E4E-56BA-432E-84C5-45A4764330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F28BB4-4B64-437B-AD36-9CBC60692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9F66-42A4-44BB-88B7-7342F3071D69}" type="datetimeFigureOut">
              <a:rPr lang="ru-RU" smtClean="0"/>
              <a:t>08.04.2025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5454B1-5146-4169-B2E9-9914DFD33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407493-9E07-465D-B3E2-8075AC4DA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46EC-2CA4-405C-B14F-202D79582A3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2304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97FAB0-2A33-48D3-9BC1-FEF5BDE61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AD93E1-6480-4128-AE04-1CC941D88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E070557-095C-42DA-B88F-7579C2A449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D6C6364-FBC0-4D2D-BBA3-FD5D529D29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BE0763A-79D2-45F7-9608-09C53A32AD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A2F6755-ACE3-40D8-A022-8AC46AA4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9F66-42A4-44BB-88B7-7342F3071D69}" type="datetimeFigureOut">
              <a:rPr lang="ru-RU" smtClean="0"/>
              <a:t>08.04.2025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BA9A917-231D-4C8C-A453-954162AB0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A70EE6A-A6AA-460B-89B9-86FB94772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46EC-2CA4-405C-B14F-202D79582A3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537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58F26F-E0C2-4DF0-AF46-F2DCB40BF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FE17D6A-3B4F-484F-A3CA-654C55F50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9F66-42A4-44BB-88B7-7342F3071D69}" type="datetimeFigureOut">
              <a:rPr lang="ru-RU" smtClean="0"/>
              <a:t>08.04.2025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D9B9938-99FA-4959-874C-861B0B7E0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CBFB291-2040-4000-B2A5-697FCAF08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46EC-2CA4-405C-B14F-202D79582A3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736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2E70586-0A04-419F-9434-F075AF12D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9F66-42A4-44BB-88B7-7342F3071D69}" type="datetimeFigureOut">
              <a:rPr lang="ru-RU" smtClean="0"/>
              <a:t>08.04.2025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64F0A01-8CE0-44C9-B64A-A22BFE4B3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956AB0D-A208-44EF-83C2-8119E52C7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46EC-2CA4-405C-B14F-202D79582A3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9308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544F70-8D60-4D87-99E6-565F9B11F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2830FC-2FA3-4437-BFED-DF18B5667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55A89B4-296F-44D1-8DC4-B1E95332C9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DB4D3A8-2253-4D6E-916D-60121F202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9F66-42A4-44BB-88B7-7342F3071D69}" type="datetimeFigureOut">
              <a:rPr lang="ru-RU" smtClean="0"/>
              <a:t>08.04.2025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CB6711-6F82-453F-958F-467DE1976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F2F4A0F-D180-40E3-8918-DBCFC1615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46EC-2CA4-405C-B14F-202D79582A3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8445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8F2BED-0BE4-47CB-9DF4-36B1E046A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C41F657-05E8-4284-8187-9A5D4A66BA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2A2628C-3EE6-478B-AE83-82019141D1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A3B3C8-C9B0-4ACC-8E88-EA8465632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39F66-42A4-44BB-88B7-7342F3071D69}" type="datetimeFigureOut">
              <a:rPr lang="ru-RU" smtClean="0"/>
              <a:t>08.04.2025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BDE36D2-A565-46F9-9ACA-1242BF53E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FA44C3-83DA-4D65-94BF-D3170F9D4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C46EC-2CA4-405C-B14F-202D79582A3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679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E324C1-F90C-479D-93B5-69955DC7E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2F2BF0-049A-4636-9C8B-C6BB2E859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2710AD-46C6-411D-A6B7-4C3CE6A41C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39F66-42A4-44BB-88B7-7342F3071D69}" type="datetimeFigureOut">
              <a:rPr lang="ru-RU" smtClean="0"/>
              <a:t>08.04.2025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74CE5F-C216-4B0F-A8C1-CB63C03CD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644F1A-EB27-497F-AC5D-B05E982705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C46EC-2CA4-405C-B14F-202D79582A3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3412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id="{77B4ED65-9F66-4224-A171-189C2A7873A2}"/>
              </a:ext>
            </a:extLst>
          </p:cNvPr>
          <p:cNvSpPr/>
          <p:nvPr/>
        </p:nvSpPr>
        <p:spPr>
          <a:xfrm>
            <a:off x="562563" y="4536781"/>
            <a:ext cx="11391807" cy="174650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latin typeface="Arial Narrow" panose="020B060602020203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02702" y="1021370"/>
            <a:ext cx="11420605" cy="332331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9EC9F3D-7DFF-72A4-F2BB-D43D3A8C6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56718" y="6335419"/>
            <a:ext cx="2743200" cy="365125"/>
          </a:xfrm>
        </p:spPr>
        <p:txBody>
          <a:bodyPr/>
          <a:lstStyle/>
          <a:p>
            <a:fld id="{3C37A03D-2B07-493C-91EA-3145C93517F4}" type="slidenum">
              <a:rPr lang="ru-RU" smtClean="0">
                <a:latin typeface="Arial Narrow" panose="020B0606020202030204" pitchFamily="34" charset="0"/>
              </a:rPr>
              <a:t>1</a:t>
            </a:fld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9B2DAE-A30F-3CEC-533C-9BF7F513FF0B}"/>
              </a:ext>
            </a:extLst>
          </p:cNvPr>
          <p:cNvSpPr/>
          <p:nvPr/>
        </p:nvSpPr>
        <p:spPr>
          <a:xfrm>
            <a:off x="0" y="12892"/>
            <a:ext cx="12192000" cy="88174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03" y="1180251"/>
            <a:ext cx="428376" cy="266747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07" y="4469124"/>
            <a:ext cx="428376" cy="237076"/>
          </a:xfrm>
          <a:prstGeom prst="rect">
            <a:avLst/>
          </a:prstGeom>
        </p:spPr>
      </p:pic>
      <p:sp>
        <p:nvSpPr>
          <p:cNvPr id="33" name="Номер слайда 3">
            <a:extLst>
              <a:ext uri="{FF2B5EF4-FFF2-40B4-BE49-F238E27FC236}">
                <a16:creationId xmlns:a16="http://schemas.microsoft.com/office/drawing/2014/main" id="{21057B0B-FAF0-407F-931E-0003728468BA}"/>
              </a:ext>
            </a:extLst>
          </p:cNvPr>
          <p:cNvSpPr txBox="1">
            <a:spLocks/>
          </p:cNvSpPr>
          <p:nvPr/>
        </p:nvSpPr>
        <p:spPr>
          <a:xfrm>
            <a:off x="8438071" y="819184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C37A03D-2B07-493C-91EA-3145C93517F4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26271E2-6E99-43F2-8846-1218C280AC03}"/>
              </a:ext>
            </a:extLst>
          </p:cNvPr>
          <p:cNvSpPr txBox="1"/>
          <p:nvPr/>
        </p:nvSpPr>
        <p:spPr>
          <a:xfrm>
            <a:off x="796383" y="4671369"/>
            <a:ext cx="1103978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dirty="0">
              <a:latin typeface="Arial Narrow" panose="020B0606020202030204" pitchFamily="34" charset="0"/>
            </a:endParaRPr>
          </a:p>
          <a:p>
            <a:pPr lvl="0">
              <a:defRPr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22-т.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Комиссияның отырысы, егер оның құрамының </a:t>
            </a:r>
            <a:r>
              <a:rPr lang="kk-KZ" sz="1600" b="1" dirty="0">
                <a:latin typeface="Arial" panose="020B0604020202020204" pitchFamily="34" charset="0"/>
                <a:cs typeface="Arial" panose="020B0604020202020204" pitchFamily="34" charset="0"/>
              </a:rPr>
              <a:t>кемінде үштен екісі қатысса, заңды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деп есептеледі. Дауыс беру нәтижелері Комиссия мүшелерінің көпшілік дауысымен айқындалады.</a:t>
            </a:r>
          </a:p>
          <a:p>
            <a:pPr lvl="0">
              <a:defRPr/>
            </a:pP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 Дауыстар тең болған жағдайда Комиссия төрағасының дауысы шешуші болып табылады.</a:t>
            </a:r>
            <a:endParaRPr lang="ru-RU" sz="1600" dirty="0">
              <a:latin typeface="Arial Narrow" panose="020B0606020202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DDDD09-9A2F-4F86-984D-B91458CF0609}"/>
              </a:ext>
            </a:extLst>
          </p:cNvPr>
          <p:cNvSpPr txBox="1"/>
          <p:nvPr/>
        </p:nvSpPr>
        <p:spPr>
          <a:xfrm>
            <a:off x="617017" y="1115483"/>
            <a:ext cx="1128290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20-т. Аттестаттау комиссиясының құрамы</a:t>
            </a:r>
          </a:p>
          <a:p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жыл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өтілі бар педагогтер және біліктілік санаттары: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«педагог-сарапшы» (білім беру ұйымы деңгейінде)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«педагог-зерттеуші», «педагог-шебер»,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үшінші, екінші, бірінші санаттағы басшының орынасарлары мен басшылар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Әдіскерлер, кәсіби қоғамдастықтардың, қоғамдық, үкіметтік емес және кәсіподақ ұйымдарының, білім беруді басқару органдарының, ведомстволық бағынысты ұйымдардың өкілдері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Комиссияны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өкілеттілігі қолданыста болған кезеңде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ілім беру ұйымы </a:t>
            </a:r>
            <a:r>
              <a:rPr lang="kk-KZ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омиссиясының құрамына осы білім беру ұйымында аттестатталатын педагогтер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кірмейді. 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CE99987-7E2B-4A2B-A577-C1A204B93681}"/>
              </a:ext>
            </a:extLst>
          </p:cNvPr>
          <p:cNvSpPr/>
          <p:nvPr/>
        </p:nvSpPr>
        <p:spPr>
          <a:xfrm>
            <a:off x="395737" y="253709"/>
            <a:ext cx="114404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2-тарау.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2-параграф. Аттестаттау коммиссиясының құрамы және қызмет тәртібі</a:t>
            </a:r>
          </a:p>
        </p:txBody>
      </p:sp>
    </p:spTree>
    <p:extLst>
      <p:ext uri="{BB962C8B-B14F-4D97-AF65-F5344CB8AC3E}">
        <p14:creationId xmlns:p14="http://schemas.microsoft.com/office/powerpoint/2010/main" val="3651172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59A959F-67B1-4CBE-94B6-C869B9EE2BB3}"/>
              </a:ext>
            </a:extLst>
          </p:cNvPr>
          <p:cNvSpPr/>
          <p:nvPr/>
        </p:nvSpPr>
        <p:spPr>
          <a:xfrm>
            <a:off x="6096000" y="260114"/>
            <a:ext cx="5761396" cy="181588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90B495-BA1E-4FE5-80EA-4855D0F83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426" y="332987"/>
            <a:ext cx="10515600" cy="534988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 Narrow" panose="020B0606020202030204" pitchFamily="34" charset="0"/>
              </a:rPr>
              <a:t>1. Б</a:t>
            </a:r>
            <a:r>
              <a:rPr lang="kk-KZ" sz="2400" b="1" dirty="0">
                <a:latin typeface="Arial Narrow" panose="020B0606020202030204" pitchFamily="34" charset="0"/>
              </a:rPr>
              <a:t>ілім сапасын қамтамасыз ету</a:t>
            </a:r>
            <a:endParaRPr lang="ru-RU" sz="2800" b="1" dirty="0">
              <a:latin typeface="Arial Narrow" panose="020B0606020202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11B675-9851-41B9-935D-C3EF9C002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6698" y="273787"/>
            <a:ext cx="2772323" cy="154713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психологтар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әлеуметтік педагогтер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педагог-кәсіби бағдарберушілер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психологиялық-медициналық-педагогикалық комиссия педагогтері (ПМПК)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BD40DD-7A9B-44DF-BD6A-935BFFA066F5}"/>
              </a:ext>
            </a:extLst>
          </p:cNvPr>
          <p:cNvSpPr txBox="1"/>
          <p:nvPr/>
        </p:nvSpPr>
        <p:spPr>
          <a:xfrm>
            <a:off x="571640" y="867975"/>
            <a:ext cx="510680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1.1 Білім сапасы/оқу бағдарламасын меңгеру/ мүмкіндігі шектеулі балалардың дағдыларын қалыптастыру </a:t>
            </a:r>
            <a:endParaRPr lang="kk-KZ" sz="1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BA7EB0D-649A-41AC-A635-04BCB3A87E3F}"/>
              </a:ext>
            </a:extLst>
          </p:cNvPr>
          <p:cNvSpPr txBox="1"/>
          <p:nvPr/>
        </p:nvSpPr>
        <p:spPr>
          <a:xfrm>
            <a:off x="6176348" y="258971"/>
            <a:ext cx="2691975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Толтырмайды: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тәлімгерлер 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АӘТД педагог-ұйымдастырушылары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педагог-ұйымдастырушылар 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педагог-ассистенттер 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педагог-психологтар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00AEB5EB-114A-426A-B612-5C543BE522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326215"/>
              </p:ext>
            </p:extLst>
          </p:nvPr>
        </p:nvGraphicFramePr>
        <p:xfrm>
          <a:off x="180975" y="2339860"/>
          <a:ext cx="11830050" cy="4023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570406199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3225219823"/>
                    </a:ext>
                  </a:extLst>
                </a:gridCol>
                <a:gridCol w="1617412">
                  <a:extLst>
                    <a:ext uri="{9D8B030D-6E8A-4147-A177-3AD203B41FA5}">
                      <a16:colId xmlns:a16="http://schemas.microsoft.com/office/drawing/2014/main" val="2187564859"/>
                    </a:ext>
                  </a:extLst>
                </a:gridCol>
                <a:gridCol w="2745038">
                  <a:extLst>
                    <a:ext uri="{9D8B030D-6E8A-4147-A177-3AD203B41FA5}">
                      <a16:colId xmlns:a16="http://schemas.microsoft.com/office/drawing/2014/main" val="34381675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Дәлелдемелер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Ескерту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Шешім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96711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Салыстырмалы кестелер (диагностикалық құралдарға сәйкес) </a:t>
                      </a:r>
                      <a: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Динамика</a:t>
                      </a: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әртүрлі кезеңдердегі нәтижелерді салыстыру)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Ескерту: </a:t>
                      </a:r>
                      <a: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динамикасы кез келген 3 жыл бойынша</a:t>
                      </a:r>
                      <a:b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(ерте өткізу үшін – 2 жыл)</a:t>
                      </a:r>
                      <a:b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0" i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балдар</a:t>
                      </a:r>
                      <a:r>
                        <a:rPr lang="ru-RU" sz="1400" b="0" i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(бағалар) қойылмайтын пәндер бойынша, егер «қанағаттанарлық» болса – 100% сапа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модератор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ір оқу жылында өсу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770399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сарапшы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ір деңгейде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77869573"/>
                  </a:ext>
                </a:extLst>
              </a:tr>
              <a:tr h="502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ерттеуші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1-2 % өсу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405483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ебер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және одан артық % өсу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78131569"/>
                  </a:ext>
                </a:extLst>
              </a:tr>
              <a:tr h="447370">
                <a:tc rowSpan="6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Нәтижелерді талдау бойынша қорытындылармен сапаны мониторингтеу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Кез келген формада немесе білім беру ұйымының шаблоны бойынша</a:t>
                      </a:r>
                      <a:b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нәтижелерді талдау, деректерді түсіндіру,</a:t>
                      </a:r>
                      <a:b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оқытудағы күшті және әлсіз жақтарды анықтау,</a:t>
                      </a:r>
                      <a:b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сыныптар/топтар бойынша салыстырмалы талдау</a:t>
                      </a:r>
                      <a:b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оқу процесін жақсарту бойынша ұсыныстар мен кеңестер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келеді</a:t>
                      </a:r>
                    </a:p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келмейді</a:t>
                      </a:r>
                    </a:p>
                    <a:p>
                      <a:pPr algn="ctr"/>
                      <a:r>
                        <a:rPr lang="ru-RU" sz="14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келеді</a:t>
                      </a:r>
                    </a:p>
                    <a:p>
                      <a:endParaRPr lang="ru-RU" sz="1400" i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2690669"/>
                  </a:ext>
                </a:extLst>
              </a:tr>
              <a:tr h="2573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347863"/>
                  </a:ext>
                </a:extLst>
              </a:tr>
              <a:tr h="1309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модератор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688774"/>
                  </a:ext>
                </a:extLst>
              </a:tr>
              <a:tr h="350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арапшы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978432"/>
                  </a:ext>
                </a:extLst>
              </a:tr>
              <a:tr h="2765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зерттеуші</a:t>
                      </a:r>
                      <a:endParaRPr lang="ru-RU" sz="1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487188"/>
                  </a:ext>
                </a:extLst>
              </a:tr>
              <a:tr h="2765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</a:t>
                      </a:r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ебер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31421626"/>
                  </a:ext>
                </a:extLst>
              </a:tr>
            </a:tbl>
          </a:graphicData>
        </a:graphic>
      </p:graphicFrame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306B2168-8E56-4E3A-97A6-D46AAB7F19CD}"/>
              </a:ext>
            </a:extLst>
          </p:cNvPr>
          <p:cNvCxnSpPr>
            <a:cxnSpLocks/>
          </p:cNvCxnSpPr>
          <p:nvPr/>
        </p:nvCxnSpPr>
        <p:spPr>
          <a:xfrm>
            <a:off x="10581154" y="4511488"/>
            <a:ext cx="0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0708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90B495-BA1E-4FE5-80EA-4855D0F83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424" y="136436"/>
            <a:ext cx="10515600" cy="534988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 Narrow" panose="020B0606020202030204" pitchFamily="34" charset="0"/>
              </a:rPr>
              <a:t>1. Білім сапасын қамтамасыз ету</a:t>
            </a:r>
            <a:endParaRPr lang="ru-RU" sz="2800" b="1" dirty="0">
              <a:latin typeface="Arial Narrow" panose="020B0606020202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BD40DD-7A9B-44DF-BD6A-935BFFA066F5}"/>
              </a:ext>
            </a:extLst>
          </p:cNvPr>
          <p:cNvSpPr txBox="1"/>
          <p:nvPr/>
        </p:nvSpPr>
        <p:spPr>
          <a:xfrm>
            <a:off x="665424" y="486758"/>
            <a:ext cx="73893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1" dirty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1.2 </a:t>
            </a:r>
            <a:r>
              <a:rPr lang="ru-RU" b="1" dirty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Оқыту сапасы (өткізу, ұйымдастыру, жүргізу)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00AEB5EB-114A-426A-B612-5C543BE522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980509"/>
              </p:ext>
            </p:extLst>
          </p:nvPr>
        </p:nvGraphicFramePr>
        <p:xfrm>
          <a:off x="328666" y="856091"/>
          <a:ext cx="11534668" cy="57850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3099">
                  <a:extLst>
                    <a:ext uri="{9D8B030D-6E8A-4147-A177-3AD203B41FA5}">
                      <a16:colId xmlns:a16="http://schemas.microsoft.com/office/drawing/2014/main" val="2570406199"/>
                    </a:ext>
                  </a:extLst>
                </a:gridCol>
                <a:gridCol w="4881282">
                  <a:extLst>
                    <a:ext uri="{9D8B030D-6E8A-4147-A177-3AD203B41FA5}">
                      <a16:colId xmlns:a16="http://schemas.microsoft.com/office/drawing/2014/main" val="3225219823"/>
                    </a:ext>
                  </a:extLst>
                </a:gridCol>
                <a:gridCol w="1734671">
                  <a:extLst>
                    <a:ext uri="{9D8B030D-6E8A-4147-A177-3AD203B41FA5}">
                      <a16:colId xmlns:a16="http://schemas.microsoft.com/office/drawing/2014/main" val="2187564859"/>
                    </a:ext>
                  </a:extLst>
                </a:gridCol>
                <a:gridCol w="1885616">
                  <a:extLst>
                    <a:ext uri="{9D8B030D-6E8A-4147-A177-3AD203B41FA5}">
                      <a16:colId xmlns:a16="http://schemas.microsoft.com/office/drawing/2014/main" val="3438167557"/>
                    </a:ext>
                  </a:extLst>
                </a:gridCol>
              </a:tblGrid>
              <a:tr h="31299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Дәлелдемелер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Ескерту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Шешім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96711"/>
                  </a:ext>
                </a:extLst>
              </a:tr>
              <a:tr h="337805">
                <a:tc rowSpan="4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Сабақты бақылау парақтары</a:t>
                      </a:r>
                      <a:br>
                        <a:rPr lang="ru-RU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(сабақ, ұйымдастырылған іс-әрекет, іс-шара, тексеру және кеңес беру процедуралары)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 сайын 5 бақылау – 5 әртүрлі сабақ (іс-шаралар, ұйымдастырылған іс-әрекет, іс-шаралар, тексеру және кеңес беру процедуралары)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бақылаулар әртүрлі күндері өткізіледі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бір бақылауды 2 және одан да көп бақылаушы жүргізуі мүмкін, бақылаушылардың </a:t>
                      </a:r>
                      <a:r>
                        <a:rPr lang="ru-RU" sz="1600" b="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балдары</a:t>
                      </a:r>
                      <a:r>
                        <a:rPr lang="ru-RU" sz="16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қосылып, арифметикалық орташа мәні есептеледі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модератор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61 - 70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77039930"/>
                  </a:ext>
                </a:extLst>
              </a:tr>
              <a:tr h="3378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сарапшы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71 - 80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77869573"/>
                  </a:ext>
                </a:extLst>
              </a:tr>
              <a:tr h="3378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зерттеуші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81 - 90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40548305"/>
                  </a:ext>
                </a:extLst>
              </a:tr>
              <a:tr h="11206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шебер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91 - 102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78131569"/>
                  </a:ext>
                </a:extLst>
              </a:tr>
              <a:tr h="816361">
                <a:tc rowSpan="6">
                  <a:txBody>
                    <a:bodyPr/>
                    <a:lstStyle/>
                    <a:p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 беру ұйымында толтырылады: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басшы</a:t>
                      </a:r>
                    </a:p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басшының орынбасары</a:t>
                      </a:r>
                    </a:p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әдіскер</a:t>
                      </a:r>
                    </a:p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</a:t>
                      </a:r>
                    </a:p>
                    <a:p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Кемінде 1 бақылау парағы ұсынылады:</a:t>
                      </a:r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Тиісті деңгейде АК мүшесі  және әдістемелік кабинет (орталық) әдіскері.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ru-RU" sz="16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Назар аударыңыз! Тек 2025 жылы</a:t>
                      </a:r>
                      <a:br>
                        <a:rPr lang="ru-RU" sz="16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ru-RU" sz="16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соңғы оқу жылы бойынша кемінде 5 бақылау парағы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алдыңғы жылдар – бар болған жағдайда</a:t>
                      </a:r>
                      <a:br>
                        <a:rPr lang="ru-RU" sz="16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6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бақылау парағы:</a:t>
                      </a:r>
                    </a:p>
                    <a:p>
                      <a:r>
                        <a:rPr lang="ru-RU" sz="16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тиісті деңгейдегі АК мүшесі</a:t>
                      </a:r>
                      <a:br>
                        <a:rPr lang="ru-RU" sz="16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6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немесе</a:t>
                      </a:r>
                    </a:p>
                    <a:p>
                      <a:r>
                        <a:rPr lang="ru-RU" sz="16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әдістемелік кабинет (орталық) әдіскері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келеді</a:t>
                      </a:r>
                    </a:p>
                    <a:p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келмейді</a:t>
                      </a:r>
                    </a:p>
                    <a:p>
                      <a:pPr algn="ctr"/>
                      <a:r>
                        <a:rPr lang="ru-RU" sz="16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келеді</a:t>
                      </a:r>
                    </a:p>
                    <a:p>
                      <a:endParaRPr lang="ru-RU" sz="1600" i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2690669"/>
                  </a:ext>
                </a:extLst>
              </a:tr>
              <a:tr h="3129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347863"/>
                  </a:ext>
                </a:extLst>
              </a:tr>
              <a:tr h="3129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модератор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688774"/>
                  </a:ext>
                </a:extLst>
              </a:tr>
              <a:tr h="3129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сарапшы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978432"/>
                  </a:ext>
                </a:extLst>
              </a:tr>
              <a:tr h="3129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зерттеуші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487188"/>
                  </a:ext>
                </a:extLst>
              </a:tr>
              <a:tr h="9997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шебер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31421626"/>
                  </a:ext>
                </a:extLst>
              </a:tr>
            </a:tbl>
          </a:graphicData>
        </a:graphic>
      </p:graphicFrame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306B2168-8E56-4E3A-97A6-D46AAB7F19CD}"/>
              </a:ext>
            </a:extLst>
          </p:cNvPr>
          <p:cNvCxnSpPr>
            <a:cxnSpLocks/>
          </p:cNvCxnSpPr>
          <p:nvPr/>
        </p:nvCxnSpPr>
        <p:spPr>
          <a:xfrm>
            <a:off x="10939595" y="4018694"/>
            <a:ext cx="0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2577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90B495-BA1E-4FE5-80EA-4855D0F83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424" y="136436"/>
            <a:ext cx="10515600" cy="534988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 Narrow" panose="020B0606020202030204" pitchFamily="34" charset="0"/>
              </a:rPr>
              <a:t>2. Жетістіктер</a:t>
            </a:r>
            <a:endParaRPr lang="ru-RU" sz="2800" b="1" dirty="0">
              <a:latin typeface="Arial Narrow" panose="020B0606020202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BD40DD-7A9B-44DF-BD6A-935BFFA066F5}"/>
              </a:ext>
            </a:extLst>
          </p:cNvPr>
          <p:cNvSpPr txBox="1"/>
          <p:nvPr/>
        </p:nvSpPr>
        <p:spPr>
          <a:xfrm>
            <a:off x="665424" y="486758"/>
            <a:ext cx="518192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/>
              <a:t>2.1 </a:t>
            </a:r>
            <a:r>
              <a:rPr lang="ru-RU" sz="1600" b="1" dirty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Білім алушылардың (тәрбиеленушілердің) байқауларға, олимпиадаларға немесе жарыстарға қатысуы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00AEB5EB-114A-426A-B612-5C543BE522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495770"/>
              </p:ext>
            </p:extLst>
          </p:nvPr>
        </p:nvGraphicFramePr>
        <p:xfrm>
          <a:off x="577516" y="1800863"/>
          <a:ext cx="11454064" cy="49656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4537">
                  <a:extLst>
                    <a:ext uri="{9D8B030D-6E8A-4147-A177-3AD203B41FA5}">
                      <a16:colId xmlns:a16="http://schemas.microsoft.com/office/drawing/2014/main" val="2570406199"/>
                    </a:ext>
                  </a:extLst>
                </a:gridCol>
                <a:gridCol w="4426747">
                  <a:extLst>
                    <a:ext uri="{9D8B030D-6E8A-4147-A177-3AD203B41FA5}">
                      <a16:colId xmlns:a16="http://schemas.microsoft.com/office/drawing/2014/main" val="3225219823"/>
                    </a:ext>
                  </a:extLst>
                </a:gridCol>
                <a:gridCol w="2417536">
                  <a:extLst>
                    <a:ext uri="{9D8B030D-6E8A-4147-A177-3AD203B41FA5}">
                      <a16:colId xmlns:a16="http://schemas.microsoft.com/office/drawing/2014/main" val="2187564859"/>
                    </a:ext>
                  </a:extLst>
                </a:gridCol>
                <a:gridCol w="1885244">
                  <a:extLst>
                    <a:ext uri="{9D8B030D-6E8A-4147-A177-3AD203B41FA5}">
                      <a16:colId xmlns:a16="http://schemas.microsoft.com/office/drawing/2014/main" val="3438167557"/>
                    </a:ext>
                  </a:extLst>
                </a:gridCol>
              </a:tblGrid>
              <a:tr h="386384"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</a:t>
                      </a:r>
                      <a:r>
                        <a:rPr lang="ru-RU" sz="14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әлелдемелер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Ескерту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Шешім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96711"/>
                  </a:ext>
                </a:extLst>
              </a:tr>
              <a:tr h="421510">
                <a:tc rowSpan="4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Сертификаттар, дипломдар, грамоталар, алғыс хаттар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Байқау іс-шаралары кіретін тізімге енгізіледі: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 беру саласындағы уәкілетті органмен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облыстың (республикалық маңызы бар қалалар мен астананың) білім басқармасымен бекітілген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одератор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77039930"/>
                  </a:ext>
                </a:extLst>
              </a:tr>
              <a:tr h="3952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сарапшы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77869573"/>
                  </a:ext>
                </a:extLst>
              </a:tr>
              <a:tr h="4215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зерттеуші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40548305"/>
                  </a:ext>
                </a:extLst>
              </a:tr>
              <a:tr h="3741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шебер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78131569"/>
                  </a:ext>
                </a:extLst>
              </a:tr>
              <a:tr h="1018649">
                <a:tc rowSpan="6" gridSpan="2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 алушылардың (тәрбиеленушінің) аттестаттау </a:t>
                      </a:r>
                      <a:r>
                        <a:rPr lang="ru-RU" sz="14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кезеңінде</a:t>
                      </a: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кемінде бір байқау іс-шарасына қатысқаны туралы дәлелдер</a:t>
                      </a:r>
                      <a:endParaRPr lang="ru-RU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Егер жеңімпаз сертификаты бар болса (бірақ жеңімпаздар саны бойынша емес), </a:t>
                      </a:r>
                      <a:r>
                        <a:rPr lang="ru-RU" sz="14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көрсеткіште</a:t>
                      </a: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балл қосылады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Көрсетілген деңгейге сәйкес бір жалпы балл қойылады (әртүрлі жұмыстар түрлері бойынша </a:t>
                      </a:r>
                      <a:r>
                        <a:rPr lang="ru-RU" sz="14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балдар</a:t>
                      </a: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қосылмайды)</a:t>
                      </a:r>
                      <a:endParaRPr lang="ru-RU" sz="1400" b="0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i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келеді</a:t>
                      </a:r>
                    </a:p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келмейді</a:t>
                      </a:r>
                    </a:p>
                    <a:p>
                      <a:pPr algn="ctr"/>
                      <a:r>
                        <a:rPr lang="ru-RU" sz="14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келеді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2690669"/>
                  </a:ext>
                </a:extLst>
              </a:tr>
              <a:tr h="38638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347863"/>
                  </a:ext>
                </a:extLst>
              </a:tr>
              <a:tr h="38638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модератор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688774"/>
                  </a:ext>
                </a:extLst>
              </a:tr>
              <a:tr h="38638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сарапшы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978432"/>
                  </a:ext>
                </a:extLst>
              </a:tr>
              <a:tr h="38638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зерттеуші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487188"/>
                  </a:ext>
                </a:extLst>
              </a:tr>
              <a:tr h="40275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шебер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31421626"/>
                  </a:ext>
                </a:extLst>
              </a:tr>
            </a:tbl>
          </a:graphicData>
        </a:graphic>
      </p:graphicFrame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306B2168-8E56-4E3A-97A6-D46AAB7F19CD}"/>
              </a:ext>
            </a:extLst>
          </p:cNvPr>
          <p:cNvCxnSpPr>
            <a:cxnSpLocks/>
          </p:cNvCxnSpPr>
          <p:nvPr/>
        </p:nvCxnSpPr>
        <p:spPr>
          <a:xfrm>
            <a:off x="10982708" y="4409220"/>
            <a:ext cx="0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744346A-E7E7-499E-A3AE-7D058F00D731}"/>
              </a:ext>
            </a:extLst>
          </p:cNvPr>
          <p:cNvSpPr/>
          <p:nvPr/>
        </p:nvSpPr>
        <p:spPr>
          <a:xfrm>
            <a:off x="5657850" y="91449"/>
            <a:ext cx="6199546" cy="164189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E850E52C-592F-46BF-A193-72A851826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6698" y="158967"/>
            <a:ext cx="2772323" cy="154713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педагогтер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мүмкіндігі шектеулі балалармен жұмыс істейтін педагогтер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кәсіби бағдар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беруші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педагогтер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түзеу мекемелеріндегі білім беру ұйымдарының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педагогтері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E8A116-6521-41DE-9B44-43CD9AE77323}"/>
              </a:ext>
            </a:extLst>
          </p:cNvPr>
          <p:cNvSpPr txBox="1"/>
          <p:nvPr/>
        </p:nvSpPr>
        <p:spPr>
          <a:xfrm>
            <a:off x="6096000" y="136436"/>
            <a:ext cx="2772323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Толтырмайды: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тәлімгерлер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АӘТД –педагог-ұйымдастырушылары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педагог-ұйымдастырушылар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педагог-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ассистенттер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педагог-психологтар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психолог</a:t>
            </a:r>
            <a:r>
              <a:rPr lang="kk-KZ" sz="1200" dirty="0">
                <a:latin typeface="Arial" panose="020B0604020202020204" pitchFamily="34" charset="0"/>
                <a:cs typeface="Arial" panose="020B0604020202020204" pitchFamily="34" charset="0"/>
              </a:rPr>
              <a:t>тар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1AD3039D-86FA-4ABB-AA8A-3346EBB2B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846235"/>
              </p:ext>
            </p:extLst>
          </p:nvPr>
        </p:nvGraphicFramePr>
        <p:xfrm>
          <a:off x="1070810" y="5314584"/>
          <a:ext cx="6220321" cy="1432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9726">
                  <a:extLst>
                    <a:ext uri="{9D8B030D-6E8A-4147-A177-3AD203B41FA5}">
                      <a16:colId xmlns:a16="http://schemas.microsoft.com/office/drawing/2014/main" val="724027725"/>
                    </a:ext>
                  </a:extLst>
                </a:gridCol>
                <a:gridCol w="4800595">
                  <a:extLst>
                    <a:ext uri="{9D8B030D-6E8A-4147-A177-3AD203B41FA5}">
                      <a16:colId xmlns:a16="http://schemas.microsoft.com/office/drawing/2014/main" val="21549658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модератор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>
                          <a:latin typeface="Arial Narrow" panose="020B0606020202030204" pitchFamily="34" charset="0"/>
                        </a:rPr>
                        <a:t>б</a:t>
                      </a:r>
                      <a:r>
                        <a:rPr lang="ru-RU" sz="1600" dirty="0">
                          <a:latin typeface="Arial Narrow" panose="020B0606020202030204" pitchFamily="34" charset="0"/>
                        </a:rPr>
                        <a:t>ілім беру ұйымы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1350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 Narrow" panose="020B0606020202030204" pitchFamily="34" charset="0"/>
                        </a:rPr>
                        <a:t>сарапшы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аудан/қала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070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 Narrow" panose="020B0606020202030204" pitchFamily="34" charset="0"/>
                        </a:rPr>
                        <a:t>зерттеуші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облыс (астана және республикалық маңызы бар қала)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665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 Narrow" panose="020B0606020202030204" pitchFamily="34" charset="0"/>
                        </a:rPr>
                        <a:t>шебер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республикалық (халықаралық)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55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3630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90B495-BA1E-4FE5-80EA-4855D0F83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424" y="136436"/>
            <a:ext cx="10515600" cy="534988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 Narrow" panose="020B0606020202030204" pitchFamily="34" charset="0"/>
              </a:rPr>
              <a:t>2. Жетістіктер</a:t>
            </a:r>
            <a:endParaRPr lang="ru-RU" sz="2800" b="1" dirty="0">
              <a:latin typeface="Arial Narrow" panose="020B0606020202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BD40DD-7A9B-44DF-BD6A-935BFFA066F5}"/>
              </a:ext>
            </a:extLst>
          </p:cNvPr>
          <p:cNvSpPr txBox="1"/>
          <p:nvPr/>
        </p:nvSpPr>
        <p:spPr>
          <a:xfrm>
            <a:off x="665424" y="630069"/>
            <a:ext cx="76724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1" dirty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2.1 Педагогтың байқауларға, олимпиадаларға немесе жарыстарға қатысуы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00AEB5EB-114A-426A-B612-5C543BE522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12011"/>
              </p:ext>
            </p:extLst>
          </p:nvPr>
        </p:nvGraphicFramePr>
        <p:xfrm>
          <a:off x="665424" y="1130304"/>
          <a:ext cx="11454064" cy="50298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4537">
                  <a:extLst>
                    <a:ext uri="{9D8B030D-6E8A-4147-A177-3AD203B41FA5}">
                      <a16:colId xmlns:a16="http://schemas.microsoft.com/office/drawing/2014/main" val="2570406199"/>
                    </a:ext>
                  </a:extLst>
                </a:gridCol>
                <a:gridCol w="4426747">
                  <a:extLst>
                    <a:ext uri="{9D8B030D-6E8A-4147-A177-3AD203B41FA5}">
                      <a16:colId xmlns:a16="http://schemas.microsoft.com/office/drawing/2014/main" val="3225219823"/>
                    </a:ext>
                  </a:extLst>
                </a:gridCol>
                <a:gridCol w="2417536">
                  <a:extLst>
                    <a:ext uri="{9D8B030D-6E8A-4147-A177-3AD203B41FA5}">
                      <a16:colId xmlns:a16="http://schemas.microsoft.com/office/drawing/2014/main" val="2187564859"/>
                    </a:ext>
                  </a:extLst>
                </a:gridCol>
                <a:gridCol w="1885244">
                  <a:extLst>
                    <a:ext uri="{9D8B030D-6E8A-4147-A177-3AD203B41FA5}">
                      <a16:colId xmlns:a16="http://schemas.microsoft.com/office/drawing/2014/main" val="3438167557"/>
                    </a:ext>
                  </a:extLst>
                </a:gridCol>
              </a:tblGrid>
              <a:tr h="39137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Дәлелдемелер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Ескерту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Шешім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96711"/>
                  </a:ext>
                </a:extLst>
              </a:tr>
              <a:tr h="426958">
                <a:tc rowSpan="4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Сертификаттар, дипломдар, грамоталар, алғыс хаттар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байқау іс-шаралары келесі тізімге кіреді, ол бекітілген: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 беру саласындағы уәкілетті органмен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облыстың (республикалық маңызы бар қалалар мен астананың) білім басқармасыменм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модератор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77039930"/>
                  </a:ext>
                </a:extLst>
              </a:tr>
              <a:tr h="4003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сарапшы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77869573"/>
                  </a:ext>
                </a:extLst>
              </a:tr>
              <a:tr h="4269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зерттеуші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40548305"/>
                  </a:ext>
                </a:extLst>
              </a:tr>
              <a:tr h="3789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шебер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78131569"/>
                  </a:ext>
                </a:extLst>
              </a:tr>
              <a:tr h="1031814">
                <a:tc rowSpan="6" gridSpan="2">
                  <a:txBody>
                    <a:bodyPr/>
                    <a:lstStyle/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педагогтің аттестаттау кезеңде қызметтің профилі (саласы) бойынша </a:t>
                      </a: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кемінде бір байқау іс-шарасына қатысқаны туралы дәлелдер</a:t>
                      </a:r>
                      <a:endParaRPr lang="ru-RU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көрсеткіште</a:t>
                      </a: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жеңімпаз сертификаты болған жағдайда 1 балл қосылады (бірақ жеңімпаздар саны бойынша емес)</a:t>
                      </a:r>
                    </a:p>
                    <a:p>
                      <a:pPr marL="180975" indent="-180975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көрсетілген деңгейге сәйкес бір жалпы балл қойылады, (әртүрлі жұмыстар түрлері бойынша </a:t>
                      </a:r>
                      <a:r>
                        <a:rPr lang="ru-RU" sz="14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балдар</a:t>
                      </a: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қосылмайды)</a:t>
                      </a:r>
                      <a:endParaRPr lang="ru-RU" sz="1400" b="0" i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i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келеді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келмейді</a:t>
                      </a:r>
                    </a:p>
                    <a:p>
                      <a:pPr algn="ctr"/>
                      <a:r>
                        <a:rPr lang="ru-RU" sz="14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келеді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2690669"/>
                  </a:ext>
                </a:extLst>
              </a:tr>
              <a:tr h="39137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347863"/>
                  </a:ext>
                </a:extLst>
              </a:tr>
              <a:tr h="39137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модератор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688774"/>
                  </a:ext>
                </a:extLst>
              </a:tr>
              <a:tr h="39137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сарапшы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978432"/>
                  </a:ext>
                </a:extLst>
              </a:tr>
              <a:tr h="39137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зерттеуші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487188"/>
                  </a:ext>
                </a:extLst>
              </a:tr>
              <a:tr h="40796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шебер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31421626"/>
                  </a:ext>
                </a:extLst>
              </a:tr>
            </a:tbl>
          </a:graphicData>
        </a:graphic>
      </p:graphicFrame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306B2168-8E56-4E3A-97A6-D46AAB7F19CD}"/>
              </a:ext>
            </a:extLst>
          </p:cNvPr>
          <p:cNvCxnSpPr>
            <a:cxnSpLocks/>
          </p:cNvCxnSpPr>
          <p:nvPr/>
        </p:nvCxnSpPr>
        <p:spPr>
          <a:xfrm>
            <a:off x="11202964" y="3879830"/>
            <a:ext cx="0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1AD3039D-86FA-4ABB-AA8A-3346EBB2B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365893"/>
              </p:ext>
            </p:extLst>
          </p:nvPr>
        </p:nvGraphicFramePr>
        <p:xfrm>
          <a:off x="969486" y="4636866"/>
          <a:ext cx="6561118" cy="134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7510">
                  <a:extLst>
                    <a:ext uri="{9D8B030D-6E8A-4147-A177-3AD203B41FA5}">
                      <a16:colId xmlns:a16="http://schemas.microsoft.com/office/drawing/2014/main" val="724027725"/>
                    </a:ext>
                  </a:extLst>
                </a:gridCol>
                <a:gridCol w="5063608">
                  <a:extLst>
                    <a:ext uri="{9D8B030D-6E8A-4147-A177-3AD203B41FA5}">
                      <a16:colId xmlns:a16="http://schemas.microsoft.com/office/drawing/2014/main" val="2154965886"/>
                    </a:ext>
                  </a:extLst>
                </a:gridCol>
              </a:tblGrid>
              <a:tr h="251215">
                <a:tc>
                  <a:txBody>
                    <a:bodyPr/>
                    <a:lstStyle/>
                    <a:p>
                      <a:r>
                        <a:rPr lang="kk-KZ" sz="1600" dirty="0">
                          <a:latin typeface="Arial Narrow" panose="020B0606020202030204" pitchFamily="34" charset="0"/>
                        </a:rPr>
                        <a:t>модертор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dirty="0">
                          <a:latin typeface="Arial Narrow" panose="020B0606020202030204" pitchFamily="34" charset="0"/>
                        </a:rPr>
                        <a:t>б</a:t>
                      </a:r>
                      <a:r>
                        <a:rPr lang="ru-RU" sz="1600" dirty="0">
                          <a:latin typeface="Arial Narrow" panose="020B0606020202030204" pitchFamily="34" charset="0"/>
                        </a:rPr>
                        <a:t>ілім беру ұйымы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1350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сарапшы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аудан/қала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070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зерттеуші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облыс (астана және республикалық маңызы бар қала)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665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шебер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республикалық (халықаралық)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55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020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6622F6D7-C63D-43A2-B328-4C0E7BF94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906" y="-2038"/>
            <a:ext cx="7073277" cy="338554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Arial Narrow" panose="020B0606020202030204" pitchFamily="34" charset="0"/>
              </a:rPr>
              <a:t>3. </a:t>
            </a:r>
            <a:r>
              <a:rPr lang="ru-RU" sz="1800" b="1" dirty="0"/>
              <a:t>Тәжірибені жинақтау және тарату</a:t>
            </a:r>
            <a:endParaRPr lang="ru-RU" sz="20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1809796F-3CE1-4366-8F0E-C556B5EBFA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617513"/>
              </p:ext>
            </p:extLst>
          </p:nvPr>
        </p:nvGraphicFramePr>
        <p:xfrm>
          <a:off x="497534" y="648051"/>
          <a:ext cx="11543916" cy="4166446"/>
        </p:xfrm>
        <a:graphic>
          <a:graphicData uri="http://schemas.openxmlformats.org/drawingml/2006/table">
            <a:tbl>
              <a:tblPr firstRow="1" firstCol="1" bandRow="1"/>
              <a:tblGrid>
                <a:gridCol w="2349863">
                  <a:extLst>
                    <a:ext uri="{9D8B030D-6E8A-4147-A177-3AD203B41FA5}">
                      <a16:colId xmlns:a16="http://schemas.microsoft.com/office/drawing/2014/main" val="2885301666"/>
                    </a:ext>
                  </a:extLst>
                </a:gridCol>
                <a:gridCol w="2230224">
                  <a:extLst>
                    <a:ext uri="{9D8B030D-6E8A-4147-A177-3AD203B41FA5}">
                      <a16:colId xmlns:a16="http://schemas.microsoft.com/office/drawing/2014/main" val="3945037064"/>
                    </a:ext>
                  </a:extLst>
                </a:gridCol>
                <a:gridCol w="3594987">
                  <a:extLst>
                    <a:ext uri="{9D8B030D-6E8A-4147-A177-3AD203B41FA5}">
                      <a16:colId xmlns:a16="http://schemas.microsoft.com/office/drawing/2014/main" val="4266631499"/>
                    </a:ext>
                  </a:extLst>
                </a:gridCol>
                <a:gridCol w="251878">
                  <a:extLst>
                    <a:ext uri="{9D8B030D-6E8A-4147-A177-3AD203B41FA5}">
                      <a16:colId xmlns:a16="http://schemas.microsoft.com/office/drawing/2014/main" val="3131809439"/>
                    </a:ext>
                  </a:extLst>
                </a:gridCol>
                <a:gridCol w="3116964">
                  <a:extLst>
                    <a:ext uri="{9D8B030D-6E8A-4147-A177-3AD203B41FA5}">
                      <a16:colId xmlns:a16="http://schemas.microsoft.com/office/drawing/2014/main" val="2046236153"/>
                    </a:ext>
                  </a:extLst>
                </a:gridCol>
              </a:tblGrid>
              <a:tr h="212045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Педагог-модератор</a:t>
                      </a: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Педагог-сарапшы</a:t>
                      </a:r>
                    </a:p>
                  </a:txBody>
                  <a:tcPr marL="55946" marR="559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Педагог-зерттеууші</a:t>
                      </a: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Педагог-шебер</a:t>
                      </a: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Педагог-мастер</a:t>
                      </a: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000174"/>
                  </a:ext>
                </a:extLst>
              </a:tr>
              <a:tr h="831335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 беру ұйымының әдістемелік кеңесімен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аудан/қала білім бөлімінің оқу-әдістемелік кеңесімен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ББ жанындағы оқу-әдістемелік кеңес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немесе білім беру саласын да уәкілетті органның жанындағы РОӘК (Ы. Алтынсарин атындағы Ұлттық білім академиясы)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ТжКОБКББ ұйымдары үшін білім беру саласындағы уәкілетті орган жанындағы РОӘК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РҚББОӘО жанындағы РОӘК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АИББД ҰҒПО жанындағы РОӘК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85750" indent="-285750" algn="just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білім беру саласында уәкілетті органның жанындағы РОӘК (Ы. Алтынсарин атындағы Ұлттық білім академиясы)</a:t>
                      </a:r>
                    </a:p>
                    <a:p>
                      <a:pPr marL="285750" indent="-285750" algn="just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ТжКОБКББ ұйымдары үшін білім беру саласындағы уәкілетті орган жанындағы РОӘК</a:t>
                      </a:r>
                    </a:p>
                    <a:p>
                      <a:pPr marL="285750" indent="-285750" algn="just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РҚББОӘО жанындағы РОӘК</a:t>
                      </a:r>
                    </a:p>
                    <a:p>
                      <a:pPr marL="285750" indent="-285750" algn="just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АИББД ҰҒПО жанындағы РОӘК 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РУМС при уполномоченном органе в области образования (Национальная академия образования </a:t>
                      </a:r>
                      <a:r>
                        <a:rPr lang="ru-RU" sz="1400" dirty="0" err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им.И.Алтынсарина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РУМС при уполномоченном органе в области образования для организаций </a:t>
                      </a:r>
                      <a:r>
                        <a:rPr lang="ru-RU" sz="1400" dirty="0" err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ТиППО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РУМС при РУМЦ ДО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РУМС при ННПЦ РСИО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2929613"/>
                  </a:ext>
                </a:extLst>
              </a:tr>
              <a:tr h="75393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Дидактикалық материалдар (тапсырмалар жинақтары, сабақ жоспарлары, жұмыс дәптерлері, тренажерлер) немесе оқу, әдістемелік құралдар немесе ұсынымдар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8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оқу құралдары, әдістемелік ұсынымдар немесе авторлық бағдарламалар</a:t>
                      </a: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285750" indent="-285750" algn="just" defTabSz="9144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авторлық бағдарламалар</a:t>
                      </a: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авторские программы</a:t>
                      </a:r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463745"/>
                  </a:ext>
                </a:extLst>
              </a:tr>
              <a:tr h="494773">
                <a:tc gridSpan="5">
                  <a:txBody>
                    <a:bodyPr/>
                    <a:lstStyle/>
                    <a:p>
                      <a:r>
                        <a:rPr lang="ru-RU" sz="12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Ескерту</a:t>
                      </a: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4 балл қойылады, егер ол білім беру саласындағы уәкілетті орган бекіткен немесе уәкілетті органның білім беру саласындағы РУМС ұсынған оқу құралдарының, оқу-әдістемелік құралдарының тізіміне енген оқулықтардың, оқу-әдістемелік құралдардың авторы (</a:t>
                      </a:r>
                      <a:r>
                        <a:rPr lang="ru-RU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тең</a:t>
                      </a:r>
                      <a:r>
                        <a:rPr lang="ru-RU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авторы) болса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46" marR="559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9732713"/>
                  </a:ext>
                </a:extLst>
              </a:tr>
              <a:tr h="358729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5946" marR="559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5946" marR="559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ru-RU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2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тең</a:t>
                      </a:r>
                      <a:r>
                        <a:rPr lang="ru-RU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авторлық– 2 балла)</a:t>
                      </a:r>
                    </a:p>
                  </a:txBody>
                  <a:tcPr marL="55946" marR="559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ru-RU" sz="16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946" marR="559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2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тең</a:t>
                      </a:r>
                      <a:r>
                        <a:rPr lang="ru-RU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авторлық </a:t>
                      </a:r>
                      <a:r>
                        <a:rPr lang="ru-RU" sz="12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есептелмейді</a:t>
                      </a:r>
                      <a:r>
                        <a:rPr lang="ru-RU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55946" marR="559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51146"/>
                  </a:ext>
                </a:extLst>
              </a:tr>
            </a:tbl>
          </a:graphicData>
        </a:graphic>
      </p:graphicFrame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768201E-CE13-426A-B3FB-390B451160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246859"/>
              </p:ext>
            </p:extLst>
          </p:nvPr>
        </p:nvGraphicFramePr>
        <p:xfrm>
          <a:off x="7626568" y="4890483"/>
          <a:ext cx="4414882" cy="1859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8327">
                  <a:extLst>
                    <a:ext uri="{9D8B030D-6E8A-4147-A177-3AD203B41FA5}">
                      <a16:colId xmlns:a16="http://schemas.microsoft.com/office/drawing/2014/main" val="3580302190"/>
                    </a:ext>
                  </a:extLst>
                </a:gridCol>
                <a:gridCol w="2766555">
                  <a:extLst>
                    <a:ext uri="{9D8B030D-6E8A-4147-A177-3AD203B41FA5}">
                      <a16:colId xmlns:a16="http://schemas.microsoft.com/office/drawing/2014/main" val="2597171731"/>
                    </a:ext>
                  </a:extLst>
                </a:gridCol>
              </a:tblGrid>
              <a:tr h="0">
                <a:tc rowSpan="6"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сәйкес келеді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 Narrow" panose="020B0606020202030204" pitchFamily="34" charset="0"/>
                        </a:rPr>
                        <a:t>сәйкес келмейді</a:t>
                      </a:r>
                    </a:p>
                    <a:p>
                      <a:pPr algn="ctr"/>
                      <a:r>
                        <a:rPr lang="ru-RU" sz="12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сәйкес келеді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3699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педагог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51597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модератор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91744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сарапшы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7128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зерттеуші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91522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шебер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5643839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DFD33BE-B54E-47C0-8851-B8FA3521A084}"/>
              </a:ext>
            </a:extLst>
          </p:cNvPr>
          <p:cNvSpPr txBox="1"/>
          <p:nvPr/>
        </p:nvSpPr>
        <p:spPr>
          <a:xfrm>
            <a:off x="497534" y="4863425"/>
            <a:ext cx="712903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Дәлелдердің болуы: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оқу-әдістемелік кеңестің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хаттамасынан үзінді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материалдарға сілтеме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ұсынылған деңгейге сәйкес бір жалпы балл қойылады, (әртүрлі жұмыстар түрлері бойынша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балдар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қосылмайды, тек мәлімделген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санатқа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немесе жоғары деңгейге сәйкес балл қойылады)</a:t>
            </a:r>
          </a:p>
          <a:p>
            <a:pPr algn="ctr"/>
            <a:r>
              <a:rPr lang="ru-RU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Назар аударыңыз! Тек 2025 жылы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балдар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материалдардың авторларының санына қарамастан қойылады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қосалқы авторлық жағдайда «педагог-зерттеуші», «педагог-шебер» – 2 балл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E95A239-5854-47D6-886C-E42250E23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906" y="260569"/>
            <a:ext cx="629371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600" b="1" dirty="0">
                <a:solidFill>
                  <a:srgbClr val="0070C0"/>
                </a:solidFill>
                <a:latin typeface="Arial Narrow" panose="020B0606020202030204" pitchFamily="34" charset="0"/>
              </a:rPr>
              <a:t>3.1 Оқу-әдістемелік материалдар/авторлық бағдарламалар, ұсынылған</a:t>
            </a:r>
          </a:p>
        </p:txBody>
      </p:sp>
    </p:spTree>
    <p:extLst>
      <p:ext uri="{BB962C8B-B14F-4D97-AF65-F5344CB8AC3E}">
        <p14:creationId xmlns:p14="http://schemas.microsoft.com/office/powerpoint/2010/main" val="2731640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90B495-BA1E-4FE5-80EA-4855D0F83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424" y="136436"/>
            <a:ext cx="10515600" cy="534988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 Narrow" panose="020B0606020202030204" pitchFamily="34" charset="0"/>
              </a:rPr>
              <a:t>3. </a:t>
            </a:r>
            <a:r>
              <a:rPr lang="ru-RU" sz="2000" b="1" dirty="0">
                <a:latin typeface="Arial Narrow" panose="020B0606020202030204" pitchFamily="34" charset="0"/>
              </a:rPr>
              <a:t>Тәжірибені жинақтау және тарату</a:t>
            </a:r>
            <a:endParaRPr lang="ru-RU" sz="2400" b="1" dirty="0">
              <a:latin typeface="Arial Narrow" panose="020B0606020202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BD40DD-7A9B-44DF-BD6A-935BFFA066F5}"/>
              </a:ext>
            </a:extLst>
          </p:cNvPr>
          <p:cNvSpPr txBox="1"/>
          <p:nvPr/>
        </p:nvSpPr>
        <p:spPr>
          <a:xfrm>
            <a:off x="665424" y="545529"/>
            <a:ext cx="110533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3.2 Зерттеу жұмысы/оқу-әдістемелік материалдар негізінде семинарларда, конференцияларда, форумдарда, тренингтерде, мастер-класстарда, біліктілікті арттыру курстарында және басқа да іс-шараларда баяндама жасау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00AEB5EB-114A-426A-B612-5C543BE522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728875"/>
              </p:ext>
            </p:extLst>
          </p:nvPr>
        </p:nvGraphicFramePr>
        <p:xfrm>
          <a:off x="232229" y="1130304"/>
          <a:ext cx="11611429" cy="54301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75085">
                  <a:extLst>
                    <a:ext uri="{9D8B030D-6E8A-4147-A177-3AD203B41FA5}">
                      <a16:colId xmlns:a16="http://schemas.microsoft.com/office/drawing/2014/main" val="2570406199"/>
                    </a:ext>
                  </a:extLst>
                </a:gridCol>
                <a:gridCol w="2402785">
                  <a:extLst>
                    <a:ext uri="{9D8B030D-6E8A-4147-A177-3AD203B41FA5}">
                      <a16:colId xmlns:a16="http://schemas.microsoft.com/office/drawing/2014/main" val="3225219823"/>
                    </a:ext>
                  </a:extLst>
                </a:gridCol>
                <a:gridCol w="1922414">
                  <a:extLst>
                    <a:ext uri="{9D8B030D-6E8A-4147-A177-3AD203B41FA5}">
                      <a16:colId xmlns:a16="http://schemas.microsoft.com/office/drawing/2014/main" val="2187564859"/>
                    </a:ext>
                  </a:extLst>
                </a:gridCol>
                <a:gridCol w="1911145">
                  <a:extLst>
                    <a:ext uri="{9D8B030D-6E8A-4147-A177-3AD203B41FA5}">
                      <a16:colId xmlns:a16="http://schemas.microsoft.com/office/drawing/2014/main" val="3438167557"/>
                    </a:ext>
                  </a:extLst>
                </a:gridCol>
              </a:tblGrid>
              <a:tr h="43896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Дәлелдемелер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Ескерту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Шешім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96711"/>
                  </a:ext>
                </a:extLst>
              </a:tr>
              <a:tr h="478874">
                <a:tc rowSpan="4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Бұйрықтан үзінді (</a:t>
                      </a:r>
                      <a:r>
                        <a:rPr lang="ru-RU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бұйрықтың көшірмесі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немесе бағдарлама (</a:t>
                      </a:r>
                      <a:r>
                        <a:rPr lang="ru-RU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бағдарламаның көшірмесі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және іс-шара материалдарына сілтеме. </a:t>
                      </a:r>
                    </a:p>
                    <a:p>
                      <a:pPr marL="285750" indent="-28575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бағдарлама білім беру ұйымы, аудан/қала білім басқармалары, облыс (республикалық маңызы бар қала), білім беру саласындағы уәкілетті орган («БАҰО «Өрлеу» АҚ),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РҚББОӘО, </a:t>
                      </a:r>
                      <a:r>
                        <a:rPr lang="ru-RU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en-US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Talap»,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АИББД ҰҒПО </a:t>
                      </a:r>
                      <a:r>
                        <a:rPr lang="ru-RU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тарапынан тиісті деңгейде келісілген.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іс-шара </a:t>
                      </a:r>
                      <a:r>
                        <a:rPr lang="ru-RU" sz="14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материалдарының</a:t>
                      </a:r>
                      <a:endParaRPr lang="ru-RU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бұлттық</a:t>
                      </a:r>
                      <a:r>
                        <a:rPr lang="ru-RU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сақтау </a:t>
                      </a:r>
                      <a:r>
                        <a:rPr lang="ru-RU" sz="14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орындарында</a:t>
                      </a:r>
                      <a:endParaRPr lang="ru-RU" sz="14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немесе білім беру ұйымының сайтында орналастырылған </a:t>
                      </a:r>
                      <a:r>
                        <a:rPr lang="ru-RU" sz="140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сілтемесі</a:t>
                      </a:r>
                      <a:endParaRPr lang="ru-RU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модератор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77039930"/>
                  </a:ext>
                </a:extLst>
              </a:tr>
              <a:tr h="4490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сарапшы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77869573"/>
                  </a:ext>
                </a:extLst>
              </a:tr>
              <a:tr h="478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зерттеуші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40548305"/>
                  </a:ext>
                </a:extLst>
              </a:tr>
              <a:tr h="6102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шебер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78131569"/>
                  </a:ext>
                </a:extLst>
              </a:tr>
              <a:tr h="581166">
                <a:tc rowSpan="6" gridSpan="2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Ұсынылған деңгейге сәйкес бір жалпы балл қойылады (әртүрлі жұмыстар бойынша </a:t>
                      </a:r>
                      <a:r>
                        <a:rPr lang="ru-RU" sz="14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балдар</a:t>
                      </a: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қосылмайды, тек мәлімделген </a:t>
                      </a:r>
                      <a:r>
                        <a:rPr lang="ru-RU" sz="14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санатқа</a:t>
                      </a: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немесе жоғары деңгейге сәйкес балл қойылады)</a:t>
                      </a:r>
                      <a:b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Өз тәжірибесін таныстырмаған қатысушылардың сертификаттары </a:t>
                      </a:r>
                      <a:r>
                        <a:rPr lang="ru-RU" sz="14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ескерілмейді</a:t>
                      </a:r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ru-RU" sz="1400" b="0" i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ru-RU" sz="14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ru-RU" sz="14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ru-RU" sz="14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ru-RU" sz="14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ru-RU" sz="14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Назар аударыңыз! Тек 2025 жылы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 жұмысы/оқу-әдістемелік материалдар негізінде ғана емес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келісім қажет емес</a:t>
                      </a:r>
                      <a:endParaRPr lang="ru-RU" sz="14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i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келеді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келмейді</a:t>
                      </a:r>
                    </a:p>
                    <a:p>
                      <a:pPr algn="ctr"/>
                      <a:r>
                        <a:rPr lang="ru-RU" sz="14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келеді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2690669"/>
                  </a:ext>
                </a:extLst>
              </a:tr>
              <a:tr h="438967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347863"/>
                  </a:ext>
                </a:extLst>
              </a:tr>
              <a:tr h="438967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модератор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688774"/>
                  </a:ext>
                </a:extLst>
              </a:tr>
              <a:tr h="438967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сарапшы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978432"/>
                  </a:ext>
                </a:extLst>
              </a:tr>
              <a:tr h="438967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зерттеуші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487188"/>
                  </a:ext>
                </a:extLst>
              </a:tr>
              <a:tr h="63716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шебер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31421626"/>
                  </a:ext>
                </a:extLst>
              </a:tr>
            </a:tbl>
          </a:graphicData>
        </a:graphic>
      </p:graphicFrame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306B2168-8E56-4E3A-97A6-D46AAB7F19CD}"/>
              </a:ext>
            </a:extLst>
          </p:cNvPr>
          <p:cNvCxnSpPr>
            <a:cxnSpLocks/>
          </p:cNvCxnSpPr>
          <p:nvPr/>
        </p:nvCxnSpPr>
        <p:spPr>
          <a:xfrm>
            <a:off x="11601938" y="4036542"/>
            <a:ext cx="0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1AD3039D-86FA-4ABB-AA8A-3346EBB2B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810955"/>
              </p:ext>
            </p:extLst>
          </p:nvPr>
        </p:nvGraphicFramePr>
        <p:xfrm>
          <a:off x="457233" y="4538123"/>
          <a:ext cx="6220321" cy="1082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9726">
                  <a:extLst>
                    <a:ext uri="{9D8B030D-6E8A-4147-A177-3AD203B41FA5}">
                      <a16:colId xmlns:a16="http://schemas.microsoft.com/office/drawing/2014/main" val="724027725"/>
                    </a:ext>
                  </a:extLst>
                </a:gridCol>
                <a:gridCol w="4800595">
                  <a:extLst>
                    <a:ext uri="{9D8B030D-6E8A-4147-A177-3AD203B41FA5}">
                      <a16:colId xmlns:a16="http://schemas.microsoft.com/office/drawing/2014/main" val="21549658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Arial Narrow" panose="020B0606020202030204" pitchFamily="34" charset="0"/>
                        </a:rPr>
                        <a:t>модератор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100" dirty="0">
                          <a:latin typeface="Arial Narrow" panose="020B0606020202030204" pitchFamily="34" charset="0"/>
                        </a:rPr>
                        <a:t>б</a:t>
                      </a:r>
                      <a:r>
                        <a:rPr lang="ru-RU" sz="1100" dirty="0">
                          <a:latin typeface="Arial Narrow" panose="020B0606020202030204" pitchFamily="34" charset="0"/>
                        </a:rPr>
                        <a:t>ілім беру ұйымы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1350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 Narrow" panose="020B0606020202030204" pitchFamily="34" charset="0"/>
                        </a:rPr>
                        <a:t>сарапшы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аудан/қала</a:t>
                      </a:r>
                      <a:endParaRPr lang="ru-RU" sz="11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070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 Narrow" panose="020B0606020202030204" pitchFamily="34" charset="0"/>
                        </a:rPr>
                        <a:t>зерттеуші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Arial Narrow" panose="020B0606020202030204" pitchFamily="34" charset="0"/>
                        </a:rPr>
                        <a:t>облыс (астана және республикалық маңызы бар қала)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665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 Narrow" panose="020B0606020202030204" pitchFamily="34" charset="0"/>
                        </a:rPr>
                        <a:t>шебер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>
                          <a:latin typeface="Arial Narrow" panose="020B0606020202030204" pitchFamily="34" charset="0"/>
                        </a:rPr>
                        <a:t>республикалық (халықаралық)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55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289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90B495-BA1E-4FE5-80EA-4855D0F83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424" y="136436"/>
            <a:ext cx="10515600" cy="534988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 Narrow" panose="020B0606020202030204" pitchFamily="34" charset="0"/>
              </a:rPr>
              <a:t>3. Тәжірибені жинақтау және тарату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BD40DD-7A9B-44DF-BD6A-935BFFA066F5}"/>
              </a:ext>
            </a:extLst>
          </p:cNvPr>
          <p:cNvSpPr txBox="1"/>
          <p:nvPr/>
        </p:nvSpPr>
        <p:spPr>
          <a:xfrm>
            <a:off x="665424" y="727305"/>
            <a:ext cx="110533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1" dirty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3.3 Зерттеу (инновациялық, шығармашылық) жұмысы негізінде жарияланым (3 автордан аспауы тиіс) 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00AEB5EB-114A-426A-B612-5C543BE522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635949"/>
              </p:ext>
            </p:extLst>
          </p:nvPr>
        </p:nvGraphicFramePr>
        <p:xfrm>
          <a:off x="682171" y="1707821"/>
          <a:ext cx="11344752" cy="41440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8548">
                  <a:extLst>
                    <a:ext uri="{9D8B030D-6E8A-4147-A177-3AD203B41FA5}">
                      <a16:colId xmlns:a16="http://schemas.microsoft.com/office/drawing/2014/main" val="2570406199"/>
                    </a:ext>
                  </a:extLst>
                </a:gridCol>
                <a:gridCol w="1294195">
                  <a:extLst>
                    <a:ext uri="{9D8B030D-6E8A-4147-A177-3AD203B41FA5}">
                      <a16:colId xmlns:a16="http://schemas.microsoft.com/office/drawing/2014/main" val="3225219823"/>
                    </a:ext>
                  </a:extLst>
                </a:gridCol>
                <a:gridCol w="2543879">
                  <a:extLst>
                    <a:ext uri="{9D8B030D-6E8A-4147-A177-3AD203B41FA5}">
                      <a16:colId xmlns:a16="http://schemas.microsoft.com/office/drawing/2014/main" val="2187564859"/>
                    </a:ext>
                  </a:extLst>
                </a:gridCol>
                <a:gridCol w="2458130">
                  <a:extLst>
                    <a:ext uri="{9D8B030D-6E8A-4147-A177-3AD203B41FA5}">
                      <a16:colId xmlns:a16="http://schemas.microsoft.com/office/drawing/2014/main" val="3438167557"/>
                    </a:ext>
                  </a:extLst>
                </a:gridCol>
              </a:tblGrid>
              <a:tr h="30829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Дәлелдемелер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Ескерту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Шешім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96711"/>
                  </a:ext>
                </a:extLst>
              </a:tr>
              <a:tr h="497814">
                <a:tc rowSpan="2">
                  <a:txBody>
                    <a:bodyPr/>
                    <a:lstStyle/>
                    <a:p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Ы. Алтынсарин атындағы Ұлттық              білім академиясы, РҚББОӘО,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Балаларды ерте 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дамыту институты, 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АИББД ҰҒПО немесе  білім беру саласындағы уәкілетті орган ұсынған басылымдарында ұсынылған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басылымдардағы жарияланымның көшірмесі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i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Басылымға</a:t>
                      </a:r>
                      <a:r>
                        <a:rPr lang="ru-RU" sz="140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сілтеме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зерттеуші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77039930"/>
                  </a:ext>
                </a:extLst>
              </a:tr>
              <a:tr h="5159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шебер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78131569"/>
                  </a:ext>
                </a:extLst>
              </a:tr>
              <a:tr h="696278">
                <a:tc rowSpan="6" gridSpan="2"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жарияланымдардың санына қарамастан бір жалпы балл қойылады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егер жарияланым КОКНВО ұсынған немесе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Scopus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және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WoS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базаларына кіретін басылымда болса - 7 балл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егер жарияланымдары болса, педагог-модераторларға және сарапшыларға балл қосылады </a:t>
                      </a:r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Назар аударыңыз! Тек 2025 жылы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 algn="ctr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зерттеу жұмысы/оқу-әдістемелік материалдар негізінде ғана емес</a:t>
                      </a:r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i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келеді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келмейді</a:t>
                      </a:r>
                    </a:p>
                    <a:p>
                      <a:pPr algn="ctr"/>
                      <a:r>
                        <a:rPr lang="ru-RU" sz="14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келеді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2690669"/>
                  </a:ext>
                </a:extLst>
              </a:tr>
              <a:tr h="30829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347863"/>
                  </a:ext>
                </a:extLst>
              </a:tr>
              <a:tr h="30829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модератор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688774"/>
                  </a:ext>
                </a:extLst>
              </a:tr>
              <a:tr h="30829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сарапшы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978432"/>
                  </a:ext>
                </a:extLst>
              </a:tr>
              <a:tr h="30829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зерттеуші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487188"/>
                  </a:ext>
                </a:extLst>
              </a:tr>
              <a:tr h="32135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шебер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31421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660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90B495-BA1E-4FE5-80EA-4855D0F83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424" y="146401"/>
            <a:ext cx="10515600" cy="534988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 Narrow" panose="020B0606020202030204" pitchFamily="34" charset="0"/>
              </a:rPr>
              <a:t>3. Тәжірибені жинақтау және тарату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BD40DD-7A9B-44DF-BD6A-935BFFA066F5}"/>
              </a:ext>
            </a:extLst>
          </p:cNvPr>
          <p:cNvSpPr txBox="1"/>
          <p:nvPr/>
        </p:nvSpPr>
        <p:spPr>
          <a:xfrm>
            <a:off x="665424" y="609051"/>
            <a:ext cx="11168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1" dirty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3.4 Шығармашылық (сараптамалық, жұмыс) топтарында, жобаларда немесе байқау комиссияларында, қазылар алқасында, төрелік ету 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00AEB5EB-114A-426A-B612-5C543BE522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250126"/>
              </p:ext>
            </p:extLst>
          </p:nvPr>
        </p:nvGraphicFramePr>
        <p:xfrm>
          <a:off x="511503" y="1135769"/>
          <a:ext cx="11168993" cy="53803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8526">
                  <a:extLst>
                    <a:ext uri="{9D8B030D-6E8A-4147-A177-3AD203B41FA5}">
                      <a16:colId xmlns:a16="http://schemas.microsoft.com/office/drawing/2014/main" val="2570406199"/>
                    </a:ext>
                  </a:extLst>
                </a:gridCol>
                <a:gridCol w="4177368">
                  <a:extLst>
                    <a:ext uri="{9D8B030D-6E8A-4147-A177-3AD203B41FA5}">
                      <a16:colId xmlns:a16="http://schemas.microsoft.com/office/drawing/2014/main" val="3225219823"/>
                    </a:ext>
                  </a:extLst>
                </a:gridCol>
                <a:gridCol w="1877051">
                  <a:extLst>
                    <a:ext uri="{9D8B030D-6E8A-4147-A177-3AD203B41FA5}">
                      <a16:colId xmlns:a16="http://schemas.microsoft.com/office/drawing/2014/main" val="2187564859"/>
                    </a:ext>
                  </a:extLst>
                </a:gridCol>
                <a:gridCol w="1866048">
                  <a:extLst>
                    <a:ext uri="{9D8B030D-6E8A-4147-A177-3AD203B41FA5}">
                      <a16:colId xmlns:a16="http://schemas.microsoft.com/office/drawing/2014/main" val="3438167557"/>
                    </a:ext>
                  </a:extLst>
                </a:gridCol>
              </a:tblGrid>
              <a:tr h="33999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Дәлелдемелер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Ескерту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Шешім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96711"/>
                  </a:ext>
                </a:extLst>
              </a:tr>
              <a:tr h="339990">
                <a:tc rowSpan="4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Бұйрықтан үзінді (бұйрықтың көшірмесі), хат (хаттың көшірмесі)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Жұмыс топтарының түрлері: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оқу материалдарын, бағалау құралдарын әзірлеу немесе сараптау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инновациялық әдістемелерді енгізу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практиканы</a:t>
                      </a:r>
                      <a: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зерттеу жүргізу (мысалы, </a:t>
                      </a:r>
                      <a:r>
                        <a:rPr lang="en-US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 Study, Action Research </a:t>
                      </a:r>
                      <a: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 басқа да әдістер)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0" i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сыныптан</a:t>
                      </a:r>
                      <a: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тыс іс-шараларды ұйымдастыру және т.б.</a:t>
                      </a:r>
                      <a:b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Комиссия құрамында қатысу (аттестациялық, конкурс комиссиясы, апелляциялық комиссия және т.б.)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модератор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77039930"/>
                  </a:ext>
                </a:extLst>
              </a:tr>
              <a:tr h="3399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сарапшы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77869573"/>
                  </a:ext>
                </a:extLst>
              </a:tr>
              <a:tr h="3399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зерттеуші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40548305"/>
                  </a:ext>
                </a:extLst>
              </a:tr>
              <a:tr h="17424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шебер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78131569"/>
                  </a:ext>
                </a:extLst>
              </a:tr>
              <a:tr h="577982">
                <a:tc rowSpan="6" gridSpan="2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ұсынылған деңгейге сәйкес бір жалпы балл қойылады (әртүрлі жұмыстар түрлері бойынша </a:t>
                      </a:r>
                      <a:r>
                        <a:rPr lang="ru-RU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балдар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қосылмайды, тек мәлімделген </a:t>
                      </a:r>
                      <a:r>
                        <a:rPr lang="ru-RU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санатқа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немесе жоғары деңгейге сәйкес балл қойылады)</a:t>
                      </a:r>
                      <a:endParaRPr lang="ru-RU" sz="1400" b="0" i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ru-RU" sz="14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ru-RU" sz="14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ru-RU" sz="14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ru-RU" sz="14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ru-RU" sz="14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i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келеді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келмейді</a:t>
                      </a:r>
                    </a:p>
                    <a:p>
                      <a:pPr algn="ctr"/>
                      <a:r>
                        <a:rPr lang="ru-RU" sz="14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келеді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2690669"/>
                  </a:ext>
                </a:extLst>
              </a:tr>
              <a:tr h="33999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347863"/>
                  </a:ext>
                </a:extLst>
              </a:tr>
              <a:tr h="33999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модератор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688774"/>
                  </a:ext>
                </a:extLst>
              </a:tr>
              <a:tr h="33999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сарапшы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978432"/>
                  </a:ext>
                </a:extLst>
              </a:tr>
              <a:tr h="33999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зерттеуші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487188"/>
                  </a:ext>
                </a:extLst>
              </a:tr>
              <a:tr h="339990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шебер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31421626"/>
                  </a:ext>
                </a:extLst>
              </a:tr>
            </a:tbl>
          </a:graphicData>
        </a:graphic>
      </p:graphicFrame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306B2168-8E56-4E3A-97A6-D46AAB7F19CD}"/>
              </a:ext>
            </a:extLst>
          </p:cNvPr>
          <p:cNvCxnSpPr>
            <a:cxnSpLocks/>
          </p:cNvCxnSpPr>
          <p:nvPr/>
        </p:nvCxnSpPr>
        <p:spPr>
          <a:xfrm>
            <a:off x="10904298" y="4441888"/>
            <a:ext cx="0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1AD3039D-86FA-4ABB-AA8A-3346EBB2B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847856"/>
              </p:ext>
            </p:extLst>
          </p:nvPr>
        </p:nvGraphicFramePr>
        <p:xfrm>
          <a:off x="1046336" y="5066911"/>
          <a:ext cx="6220321" cy="131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9726">
                  <a:extLst>
                    <a:ext uri="{9D8B030D-6E8A-4147-A177-3AD203B41FA5}">
                      <a16:colId xmlns:a16="http://schemas.microsoft.com/office/drawing/2014/main" val="724027725"/>
                    </a:ext>
                  </a:extLst>
                </a:gridCol>
                <a:gridCol w="4800595">
                  <a:extLst>
                    <a:ext uri="{9D8B030D-6E8A-4147-A177-3AD203B41FA5}">
                      <a16:colId xmlns:a16="http://schemas.microsoft.com/office/drawing/2014/main" val="21549658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kk-KZ" sz="1400" dirty="0">
                          <a:latin typeface="Arial Narrow" panose="020B0606020202030204" pitchFamily="34" charset="0"/>
                        </a:rPr>
                        <a:t>модертор</a:t>
                      </a:r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latin typeface="Arial Narrow" panose="020B0606020202030204" pitchFamily="34" charset="0"/>
                        </a:rPr>
                        <a:t>б</a:t>
                      </a:r>
                      <a:r>
                        <a:rPr lang="ru-RU" sz="1400" dirty="0">
                          <a:latin typeface="Arial Narrow" panose="020B0606020202030204" pitchFamily="34" charset="0"/>
                        </a:rPr>
                        <a:t>ілім беру ұйымы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13509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сарапшы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аудан/қала</a:t>
                      </a:r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070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зерттеуші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облыс (астана және республикалық маңызы бар қала)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665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шебер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 Narrow" panose="020B0606020202030204" pitchFamily="34" charset="0"/>
                        </a:rPr>
                        <a:t>республикалық (халықаралық)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555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016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90B495-BA1E-4FE5-80EA-4855D0F83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424" y="136436"/>
            <a:ext cx="10515600" cy="534988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 Narrow" panose="020B0606020202030204" pitchFamily="34" charset="0"/>
              </a:rPr>
              <a:t>3. </a:t>
            </a:r>
            <a:r>
              <a:rPr lang="ru-RU" sz="2000" b="1" dirty="0"/>
              <a:t>Тәжірибені жинақтау және тарату</a:t>
            </a:r>
            <a:endParaRPr lang="ru-RU" sz="2800" b="1" dirty="0">
              <a:latin typeface="Arial Narrow" panose="020B0606020202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BD40DD-7A9B-44DF-BD6A-935BFFA066F5}"/>
              </a:ext>
            </a:extLst>
          </p:cNvPr>
          <p:cNvSpPr txBox="1"/>
          <p:nvPr/>
        </p:nvSpPr>
        <p:spPr>
          <a:xfrm>
            <a:off x="665424" y="515725"/>
            <a:ext cx="110533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1" dirty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3.5 Оқу-әдістемелік материалдар немесе ұсынылған бағдарламалар негізінде тәжірибені тарату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00AEB5EB-114A-426A-B612-5C543BE522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064213"/>
              </p:ext>
            </p:extLst>
          </p:nvPr>
        </p:nvGraphicFramePr>
        <p:xfrm>
          <a:off x="250529" y="1174141"/>
          <a:ext cx="11690942" cy="454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65743">
                  <a:extLst>
                    <a:ext uri="{9D8B030D-6E8A-4147-A177-3AD203B41FA5}">
                      <a16:colId xmlns:a16="http://schemas.microsoft.com/office/drawing/2014/main" val="2570406199"/>
                    </a:ext>
                  </a:extLst>
                </a:gridCol>
                <a:gridCol w="3880322">
                  <a:extLst>
                    <a:ext uri="{9D8B030D-6E8A-4147-A177-3AD203B41FA5}">
                      <a16:colId xmlns:a16="http://schemas.microsoft.com/office/drawing/2014/main" val="3225219823"/>
                    </a:ext>
                  </a:extLst>
                </a:gridCol>
                <a:gridCol w="1903323">
                  <a:extLst>
                    <a:ext uri="{9D8B030D-6E8A-4147-A177-3AD203B41FA5}">
                      <a16:colId xmlns:a16="http://schemas.microsoft.com/office/drawing/2014/main" val="2187564859"/>
                    </a:ext>
                  </a:extLst>
                </a:gridCol>
                <a:gridCol w="2341554">
                  <a:extLst>
                    <a:ext uri="{9D8B030D-6E8A-4147-A177-3AD203B41FA5}">
                      <a16:colId xmlns:a16="http://schemas.microsoft.com/office/drawing/2014/main" val="3438167557"/>
                    </a:ext>
                  </a:extLst>
                </a:gridCol>
              </a:tblGrid>
              <a:tr h="198274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Дәлелдемелер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Ескерту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Шешім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96711"/>
                  </a:ext>
                </a:extLst>
              </a:tr>
              <a:tr h="497814">
                <a:tc rowSpan="2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Бұйрықтан үзінді (бұйрықтың көшірмесі), анықтама, бағдарлама (бағдарламаның көшірмесі)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бұлтты қоймаларда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немесе білім беру ұйымының веб-сайты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орналастырылған іс-шара материалдарына сілтеме </a:t>
                      </a:r>
                      <a:endParaRPr kumimoji="0" lang="ru-RU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ерттеуші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(2 б.  1 үшін)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7039930"/>
                  </a:ext>
                </a:extLst>
              </a:tr>
              <a:tr h="4385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ебер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(3 б. 1 үшін)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78131569"/>
                  </a:ext>
                </a:extLst>
              </a:tr>
              <a:tr h="696278">
                <a:tc rowSpan="6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«Педагог-зерттеуші»</a:t>
                      </a: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ББ жанындағы оқу-әдістемелік кеңес немесе  білім беру саласында уәкілетті органның жанындағы РОӘК (Ы. Алтынсарин атындағы Ұлттық білім академиясы)/ ТжКОБКББ ұйымдары үшін білім беру саласындағы уәкілетті орган жанындағыРОӘК/ РҚББОӘО жанындағы РОӘК/АИББД ҰҒПО жанындағы РОӘК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Облыстық деңгейде трансляция (республикалық маңызы бар қала және астана) (қамту - кемінде 3 аудан (қала))</a:t>
                      </a:r>
                    </a:p>
                    <a:p>
                      <a:r>
                        <a:rPr lang="ru-RU" sz="1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«Педагог-шебер»</a:t>
                      </a:r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Білім беру саласында уәкілетті органның жанындағы РОӘК(Ы. Алтынсарин атындағы Ұлттық білім академиясы)/ ТжКОБКББ ұйымдары үшін білім беру саласындағы уәкілетті орган жанындағы РОӘК/ РҚББОӘО жанындағы РОӘК/АИББД ҰҒПО жанындағы РОӘК 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Республикалық деңгейде тарату (қамту - кемінде 3 облыс)</a:t>
                      </a:r>
                    </a:p>
                    <a:p>
                      <a:pPr algn="l"/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Ұсынылған деңгейге сәйкес бір жалпы балл қойылады </a:t>
                      </a:r>
                    </a:p>
                    <a:p>
                      <a:pPr algn="ctr"/>
                      <a:b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Назар аударыңыз! Тек 2025 жылы</a:t>
                      </a:r>
                      <a:b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 жұмысы/оқу-әдістемелік материалдар негізінде ғана емес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i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келеді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келмейді</a:t>
                      </a:r>
                    </a:p>
                    <a:p>
                      <a:pPr algn="ctr"/>
                      <a:r>
                        <a:rPr lang="ru-RU" sz="14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келеді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2690669"/>
                  </a:ext>
                </a:extLst>
              </a:tr>
              <a:tr h="30829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347863"/>
                  </a:ext>
                </a:extLst>
              </a:tr>
              <a:tr h="30829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модератор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688774"/>
                  </a:ext>
                </a:extLst>
              </a:tr>
              <a:tr h="30829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сарапшы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978432"/>
                  </a:ext>
                </a:extLst>
              </a:tr>
              <a:tr h="308295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зерттеуші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487188"/>
                  </a:ext>
                </a:extLst>
              </a:tr>
              <a:tr h="32135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шебер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31421626"/>
                  </a:ext>
                </a:extLst>
              </a:tr>
            </a:tbl>
          </a:graphicData>
        </a:graphic>
      </p:graphicFrame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30F9FCC4-0B6E-4025-A991-D24ADF69280B}"/>
              </a:ext>
            </a:extLst>
          </p:cNvPr>
          <p:cNvCxnSpPr>
            <a:cxnSpLocks/>
          </p:cNvCxnSpPr>
          <p:nvPr/>
        </p:nvCxnSpPr>
        <p:spPr>
          <a:xfrm>
            <a:off x="11516680" y="2763157"/>
            <a:ext cx="0" cy="284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77181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90B495-BA1E-4FE5-80EA-4855D0F83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424" y="136436"/>
            <a:ext cx="10515600" cy="534988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 Narrow" panose="020B0606020202030204" pitchFamily="34" charset="0"/>
              </a:rPr>
              <a:t>4. </a:t>
            </a:r>
            <a:r>
              <a:rPr lang="ru-RU" sz="2000" b="1" dirty="0"/>
              <a:t>Біліктілікті арттыру</a:t>
            </a:r>
            <a:endParaRPr lang="ru-RU" sz="2800" b="1" dirty="0">
              <a:latin typeface="Arial Narrow" panose="020B0606020202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BD40DD-7A9B-44DF-BD6A-935BFFA066F5}"/>
              </a:ext>
            </a:extLst>
          </p:cNvPr>
          <p:cNvSpPr txBox="1"/>
          <p:nvPr/>
        </p:nvSpPr>
        <p:spPr>
          <a:xfrm>
            <a:off x="665424" y="486758"/>
            <a:ext cx="111979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Біліктілікті арттыру курстары (қызмет саласы бойынша кемінде бір курс, білім беру бағдарламаларына сәйкес, білім беру саласындағы уәкілетті органмен келісілген)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00AEB5EB-114A-426A-B612-5C543BE522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994689"/>
              </p:ext>
            </p:extLst>
          </p:nvPr>
        </p:nvGraphicFramePr>
        <p:xfrm>
          <a:off x="328665" y="1225782"/>
          <a:ext cx="11534668" cy="53637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33099">
                  <a:extLst>
                    <a:ext uri="{9D8B030D-6E8A-4147-A177-3AD203B41FA5}">
                      <a16:colId xmlns:a16="http://schemas.microsoft.com/office/drawing/2014/main" val="2570406199"/>
                    </a:ext>
                  </a:extLst>
                </a:gridCol>
                <a:gridCol w="4881282">
                  <a:extLst>
                    <a:ext uri="{9D8B030D-6E8A-4147-A177-3AD203B41FA5}">
                      <a16:colId xmlns:a16="http://schemas.microsoft.com/office/drawing/2014/main" val="3225219823"/>
                    </a:ext>
                  </a:extLst>
                </a:gridCol>
                <a:gridCol w="1734671">
                  <a:extLst>
                    <a:ext uri="{9D8B030D-6E8A-4147-A177-3AD203B41FA5}">
                      <a16:colId xmlns:a16="http://schemas.microsoft.com/office/drawing/2014/main" val="2187564859"/>
                    </a:ext>
                  </a:extLst>
                </a:gridCol>
                <a:gridCol w="1885616">
                  <a:extLst>
                    <a:ext uri="{9D8B030D-6E8A-4147-A177-3AD203B41FA5}">
                      <a16:colId xmlns:a16="http://schemas.microsoft.com/office/drawing/2014/main" val="3438167557"/>
                    </a:ext>
                  </a:extLst>
                </a:gridCol>
              </a:tblGrid>
              <a:tr h="402177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Дәлелдемелер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Ескерту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Шешім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96711"/>
                  </a:ext>
                </a:extLst>
              </a:tr>
              <a:tr h="359483">
                <a:tc rowSpan="4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сертификат көшірмелері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Аттестаттау  кезеңде 1 курс профиль бойынша болуы тиіс</a:t>
                      </a:r>
                      <a:endParaRPr lang="ru-RU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модератор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77039930"/>
                  </a:ext>
                </a:extLst>
              </a:tr>
              <a:tr h="359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сарапшы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77869573"/>
                  </a:ext>
                </a:extLst>
              </a:tr>
              <a:tr h="3921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зерттеуші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40548305"/>
                  </a:ext>
                </a:extLst>
              </a:tr>
              <a:tr h="3324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шебер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78131569"/>
                  </a:ext>
                </a:extLst>
              </a:tr>
              <a:tr h="868750">
                <a:tc rowSpan="6"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Балл курстардың біліктілікті арттыру бойынша сағат санына сәйкес қойылады.</a:t>
                      </a:r>
                      <a:b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Егер педагог екі немесе одан көп курстарға әртүрлі бағдарламалар бойынша қатысса, сағат саны қосылады</a:t>
                      </a: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Сертификат тек бір рет есепке алынады, егер педагог:</a:t>
                      </a:r>
                    </a:p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бір уақытта аттестациядан өтіп жатса, жетекші (жетекші орынбасары) және педагог (әдіскер) ретінде</a:t>
                      </a:r>
                    </a:p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бір бағдарламамен екі немесе одан көп рет оқыған болса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i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келеді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келмейді</a:t>
                      </a:r>
                    </a:p>
                    <a:p>
                      <a:pPr algn="ctr"/>
                      <a:r>
                        <a:rPr lang="ru-RU" sz="1400" i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 келеді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2690669"/>
                  </a:ext>
                </a:extLst>
              </a:tr>
              <a:tr h="33248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347863"/>
                  </a:ext>
                </a:extLst>
              </a:tr>
              <a:tr h="33248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модератор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3688774"/>
                  </a:ext>
                </a:extLst>
              </a:tr>
              <a:tr h="33248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сарапшы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3978432"/>
                  </a:ext>
                </a:extLst>
              </a:tr>
              <a:tr h="33248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зерттеуші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4487188"/>
                  </a:ext>
                </a:extLst>
              </a:tr>
              <a:tr h="1319186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шебер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31421626"/>
                  </a:ext>
                </a:extLst>
              </a:tr>
            </a:tbl>
          </a:graphicData>
        </a:graphic>
      </p:graphicFrame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306B2168-8E56-4E3A-97A6-D46AAB7F19CD}"/>
              </a:ext>
            </a:extLst>
          </p:cNvPr>
          <p:cNvCxnSpPr>
            <a:cxnSpLocks/>
          </p:cNvCxnSpPr>
          <p:nvPr/>
        </p:nvCxnSpPr>
        <p:spPr>
          <a:xfrm>
            <a:off x="10958644" y="3663262"/>
            <a:ext cx="0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74F771EA-BEE0-4A9B-89E1-BB7F714C8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283554"/>
              </p:ext>
            </p:extLst>
          </p:nvPr>
        </p:nvGraphicFramePr>
        <p:xfrm>
          <a:off x="3585586" y="3663262"/>
          <a:ext cx="4116137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8934">
                  <a:extLst>
                    <a:ext uri="{9D8B030D-6E8A-4147-A177-3AD203B41FA5}">
                      <a16:colId xmlns:a16="http://schemas.microsoft.com/office/drawing/2014/main" val="2982969067"/>
                    </a:ext>
                  </a:extLst>
                </a:gridCol>
                <a:gridCol w="1727203">
                  <a:extLst>
                    <a:ext uri="{9D8B030D-6E8A-4147-A177-3AD203B41FA5}">
                      <a16:colId xmlns:a16="http://schemas.microsoft.com/office/drawing/2014/main" val="31338402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1600" dirty="0">
                          <a:latin typeface="Arial Narrow" panose="020B0606020202030204" pitchFamily="34" charset="0"/>
                        </a:rPr>
                        <a:t>модертор</a:t>
                      </a:r>
                      <a:endParaRPr lang="ru-RU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 Narrow" panose="020B0606020202030204" pitchFamily="34" charset="0"/>
                        </a:rPr>
                        <a:t>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89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 Narrow" panose="020B0606020202030204" pitchFamily="34" charset="0"/>
                        </a:rPr>
                        <a:t>сарапшы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 Narrow" panose="020B0606020202030204" pitchFamily="34" charset="0"/>
                        </a:rPr>
                        <a:t>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234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 Narrow" panose="020B0606020202030204" pitchFamily="34" charset="0"/>
                        </a:rPr>
                        <a:t>зерттеуші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 Narrow" panose="020B0606020202030204" pitchFamily="34" charset="0"/>
                        </a:rPr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537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Arial Narrow" panose="020B0606020202030204" pitchFamily="34" charset="0"/>
                        </a:rPr>
                        <a:t>шебер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Arial Narrow" panose="020B0606020202030204" pitchFamily="34" charset="0"/>
                        </a:rPr>
                        <a:t>106 және жоғары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985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649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9EC9F3D-7DFF-72A4-F2BB-D43D3A8C6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9774" y="6139683"/>
            <a:ext cx="2743200" cy="365125"/>
          </a:xfrm>
        </p:spPr>
        <p:txBody>
          <a:bodyPr/>
          <a:lstStyle/>
          <a:p>
            <a:fld id="{3C37A03D-2B07-493C-91EA-3145C93517F4}" type="slidenum">
              <a:rPr lang="ru-RU" smtClean="0"/>
              <a:t>2</a:t>
            </a:fld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9B2DAE-A30F-3CEC-533C-9BF7F513FF0B}"/>
              </a:ext>
            </a:extLst>
          </p:cNvPr>
          <p:cNvSpPr/>
          <p:nvPr/>
        </p:nvSpPr>
        <p:spPr>
          <a:xfrm>
            <a:off x="0" y="12892"/>
            <a:ext cx="12192000" cy="88174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3B57AB9E-E8DC-477E-89DD-EBAEB074F110}"/>
              </a:ext>
            </a:extLst>
          </p:cNvPr>
          <p:cNvSpPr/>
          <p:nvPr/>
        </p:nvSpPr>
        <p:spPr>
          <a:xfrm>
            <a:off x="4499431" y="2838956"/>
            <a:ext cx="7183544" cy="330072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992B9669-65E4-4F76-B99C-66F94881D7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81194">
            <a:off x="5232420" y="2979788"/>
            <a:ext cx="454300" cy="282890"/>
          </a:xfrm>
          <a:prstGeom prst="rect">
            <a:avLst/>
          </a:prstGeom>
        </p:spPr>
      </p:pic>
      <p:sp>
        <p:nvSpPr>
          <p:cNvPr id="32" name="Объект 2">
            <a:extLst>
              <a:ext uri="{FF2B5EF4-FFF2-40B4-BE49-F238E27FC236}">
                <a16:creationId xmlns:a16="http://schemas.microsoft.com/office/drawing/2014/main" id="{F48FBDCE-9A21-4959-9766-D13430131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1555" y="3429965"/>
            <a:ext cx="2203462" cy="25545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портфолио мәлімделген 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біліктілік санатына сәйкес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келген, бірақ ПББ шекті деңгейге жетпеген жағдайда </a:t>
            </a:r>
            <a:r>
              <a:rPr lang="ru-RU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ПББ нәтижелерінен жоғары емес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біліктілік санаты беріледі</a:t>
            </a:r>
            <a:endParaRPr lang="ru-RU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Номер слайда 3">
            <a:extLst>
              <a:ext uri="{FF2B5EF4-FFF2-40B4-BE49-F238E27FC236}">
                <a16:creationId xmlns:a16="http://schemas.microsoft.com/office/drawing/2014/main" id="{21057B0B-FAF0-407F-931E-0003728468BA}"/>
              </a:ext>
            </a:extLst>
          </p:cNvPr>
          <p:cNvSpPr txBox="1">
            <a:spLocks/>
          </p:cNvSpPr>
          <p:nvPr/>
        </p:nvSpPr>
        <p:spPr>
          <a:xfrm>
            <a:off x="8438071" y="819184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C37A03D-2B07-493C-91EA-3145C93517F4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38E74978-015A-438A-9604-6EDA8E9CD138}"/>
              </a:ext>
            </a:extLst>
          </p:cNvPr>
          <p:cNvSpPr/>
          <p:nvPr/>
        </p:nvSpPr>
        <p:spPr>
          <a:xfrm>
            <a:off x="3213297" y="1180082"/>
            <a:ext cx="65432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24 -т. КОМИССИЯ КЕЛЕСІ ШЕШІМДЕРДІҢ БІРІН ҚАБЫЛДАЙДЫ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4452468B-9EF3-4C70-AAB4-1B14BF4513A8}"/>
              </a:ext>
            </a:extLst>
          </p:cNvPr>
          <p:cNvSpPr/>
          <p:nvPr/>
        </p:nvSpPr>
        <p:spPr>
          <a:xfrm>
            <a:off x="822269" y="1855630"/>
            <a:ext cx="3543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Мәлімделген біліктілік санатына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сәйкес келеді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A975DE3A-66BF-4A62-8FB9-7DA3533E2F49}"/>
              </a:ext>
            </a:extLst>
          </p:cNvPr>
          <p:cNvSpPr/>
          <p:nvPr/>
        </p:nvSpPr>
        <p:spPr>
          <a:xfrm>
            <a:off x="4800151" y="1857556"/>
            <a:ext cx="65821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Мәлімделген біліктілік санатына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сәйкес келмейді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07C108F-9767-4D04-A4CD-9AA28110E82C}"/>
              </a:ext>
            </a:extLst>
          </p:cNvPr>
          <p:cNvSpPr txBox="1"/>
          <p:nvPr/>
        </p:nvSpPr>
        <p:spPr>
          <a:xfrm>
            <a:off x="423673" y="1864822"/>
            <a:ext cx="421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  <a:latin typeface="+mj-lt"/>
              </a:rPr>
              <a:t>1.</a:t>
            </a:r>
          </a:p>
        </p:txBody>
      </p: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0265B2C8-9D1A-483C-97B5-25BD82EAE4DE}"/>
              </a:ext>
            </a:extLst>
          </p:cNvPr>
          <p:cNvCxnSpPr>
            <a:cxnSpLocks/>
          </p:cNvCxnSpPr>
          <p:nvPr/>
        </p:nvCxnSpPr>
        <p:spPr>
          <a:xfrm>
            <a:off x="4676066" y="3518912"/>
            <a:ext cx="1271" cy="160175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3790D2F3-4212-403D-B446-FBC7B647D3F9}"/>
              </a:ext>
            </a:extLst>
          </p:cNvPr>
          <p:cNvSpPr txBox="1"/>
          <p:nvPr/>
        </p:nvSpPr>
        <p:spPr>
          <a:xfrm>
            <a:off x="4779983" y="3455794"/>
            <a:ext cx="187983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қолданыстағы біліктілік санаты сақталады немесе қолданыстағыдан төмен біліктілік санаты беріледі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15E856F-9864-41FA-9AAA-8161B48685C2}"/>
              </a:ext>
            </a:extLst>
          </p:cNvPr>
          <p:cNvSpPr txBox="1"/>
          <p:nvPr/>
        </p:nvSpPr>
        <p:spPr>
          <a:xfrm>
            <a:off x="9503332" y="3274793"/>
            <a:ext cx="212611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мерзімінен бұрын аттестаттау кезінде мәлімделген біліктілік санаты сәйкес келмеген жағдайда қолданыстағы біліктілік санаты қолданылу мерзімі аяқталғанға дейін сақталады</a:t>
            </a:r>
          </a:p>
        </p:txBody>
      </p: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0417A91E-EE5F-4E59-9BDC-93105EEBE018}"/>
              </a:ext>
            </a:extLst>
          </p:cNvPr>
          <p:cNvCxnSpPr>
            <a:cxnSpLocks/>
          </p:cNvCxnSpPr>
          <p:nvPr/>
        </p:nvCxnSpPr>
        <p:spPr>
          <a:xfrm>
            <a:off x="6762461" y="3555133"/>
            <a:ext cx="0" cy="161720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3D5F730E-A6F6-450D-AB1B-D7C887D967BB}"/>
              </a:ext>
            </a:extLst>
          </p:cNvPr>
          <p:cNvCxnSpPr>
            <a:cxnSpLocks/>
          </p:cNvCxnSpPr>
          <p:nvPr/>
        </p:nvCxnSpPr>
        <p:spPr>
          <a:xfrm>
            <a:off x="9396675" y="3514426"/>
            <a:ext cx="4011" cy="1653425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E092791A-1521-41A6-8810-F3ED1105A2C0}"/>
              </a:ext>
            </a:extLst>
          </p:cNvPr>
          <p:cNvSpPr txBox="1"/>
          <p:nvPr/>
        </p:nvSpPr>
        <p:spPr>
          <a:xfrm>
            <a:off x="4365717" y="1818607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  <a:latin typeface="+mj-lt"/>
              </a:rPr>
              <a:t>2.</a:t>
            </a:r>
          </a:p>
        </p:txBody>
      </p:sp>
      <p:pic>
        <p:nvPicPr>
          <p:cNvPr id="46" name="Рисунок 45">
            <a:extLst>
              <a:ext uri="{FF2B5EF4-FFF2-40B4-BE49-F238E27FC236}">
                <a16:creationId xmlns:a16="http://schemas.microsoft.com/office/drawing/2014/main" id="{F84C8A7D-B825-474A-AA95-99211E3AC6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81194">
            <a:off x="7774362" y="2976185"/>
            <a:ext cx="426451" cy="265548"/>
          </a:xfrm>
          <a:prstGeom prst="rect">
            <a:avLst/>
          </a:prstGeom>
        </p:spPr>
      </p:pic>
      <p:pic>
        <p:nvPicPr>
          <p:cNvPr id="47" name="Рисунок 46">
            <a:extLst>
              <a:ext uri="{FF2B5EF4-FFF2-40B4-BE49-F238E27FC236}">
                <a16:creationId xmlns:a16="http://schemas.microsoft.com/office/drawing/2014/main" id="{BA1CC33B-416B-4302-ABDF-133B3982B8F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81194">
            <a:off x="10347995" y="2973399"/>
            <a:ext cx="428376" cy="266747"/>
          </a:xfrm>
          <a:prstGeom prst="rect">
            <a:avLst/>
          </a:prstGeom>
        </p:spPr>
      </p:pic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2D0D0B5C-32E6-4D17-9396-6F0A3C4FD781}"/>
              </a:ext>
            </a:extLst>
          </p:cNvPr>
          <p:cNvSpPr/>
          <p:nvPr/>
        </p:nvSpPr>
        <p:spPr>
          <a:xfrm>
            <a:off x="634628" y="264484"/>
            <a:ext cx="119017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2-тарау.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2-параграф. Аттестаттау коммиссиясының құрамы және қызмет тәртібі</a:t>
            </a:r>
          </a:p>
        </p:txBody>
      </p:sp>
    </p:spTree>
    <p:extLst>
      <p:ext uri="{BB962C8B-B14F-4D97-AF65-F5344CB8AC3E}">
        <p14:creationId xmlns:p14="http://schemas.microsoft.com/office/powerpoint/2010/main" val="851101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80615" y="16371"/>
            <a:ext cx="8430767" cy="5508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highlight>
                <a:srgbClr val="008080"/>
              </a:highlight>
              <a:latin typeface="Arial Narrow" panose="020B0606020202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27347" y="29644"/>
            <a:ext cx="7269480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ПЕДАГОГ МАТЕРИАЛДАРЫ (ПОРТФОЛИОСЫ)</a:t>
            </a:r>
            <a:endParaRPr lang="ru-RU" sz="1000" b="1" dirty="0">
              <a:solidFill>
                <a:schemeClr val="bg1"/>
              </a:solidFill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2F20D6A-C1FB-35E4-7A3F-887CBD594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A03D-2B07-493C-91EA-3145C93517F4}" type="slidenum">
              <a:rPr lang="ru-RU" smtClean="0"/>
              <a:t>20</a:t>
            </a:fld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DF7D51-48BE-49E2-A15C-BD50F921EE36}"/>
              </a:ext>
            </a:extLst>
          </p:cNvPr>
          <p:cNvSpPr txBox="1"/>
          <p:nvPr/>
        </p:nvSpPr>
        <p:spPr>
          <a:xfrm>
            <a:off x="1206870" y="496428"/>
            <a:ext cx="98421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Мәлімделген біліктілік санатына қойылатын талаптарға сәйкес</a:t>
            </a:r>
          </a:p>
          <a:p>
            <a:pPr indent="450215"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аттестаттау кезінде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педагогтің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материалдары тиімділік көрсеткіштеріне қол жеткізуді көрсетеді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A575CA-A58B-498A-ABAA-DD32D019106F}"/>
              </a:ext>
            </a:extLst>
          </p:cNvPr>
          <p:cNvSpPr txBox="1"/>
          <p:nvPr/>
        </p:nvSpPr>
        <p:spPr>
          <a:xfrm>
            <a:off x="226365" y="6227802"/>
            <a:ext cx="1196563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0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Маңызды</a:t>
            </a:r>
            <a:r>
              <a:rPr lang="ru-RU" sz="1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r>
              <a:rPr lang="ru-RU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00" dirty="0">
                <a:latin typeface="Arial" panose="020B0604020202020204" pitchFamily="34" charset="0"/>
              </a:rPr>
              <a:t>Педагогтің материалдарын (</a:t>
            </a:r>
            <a:r>
              <a:rPr lang="ru-RU" altLang="ru-RU" sz="1000" dirty="0" err="1">
                <a:latin typeface="Arial" panose="020B0604020202020204" pitchFamily="34" charset="0"/>
              </a:rPr>
              <a:t>портфолиосын</a:t>
            </a:r>
            <a:r>
              <a:rPr lang="ru-RU" altLang="ru-RU" sz="1000" dirty="0">
                <a:latin typeface="Arial" panose="020B0604020202020204" pitchFamily="34" charset="0"/>
              </a:rPr>
              <a:t>) бағалау </a:t>
            </a:r>
            <a:r>
              <a:rPr lang="ru-RU" altLang="ru-RU" sz="1000" dirty="0" err="1">
                <a:latin typeface="Arial" panose="020B0604020202020204" pitchFamily="34" charset="0"/>
              </a:rPr>
              <a:t>критерийлерінің</a:t>
            </a:r>
            <a:r>
              <a:rPr lang="ru-RU" altLang="ru-RU" sz="1000" dirty="0">
                <a:latin typeface="Arial" panose="020B0604020202020204" pitchFamily="34" charset="0"/>
              </a:rPr>
              <a:t> </a:t>
            </a:r>
            <a:r>
              <a:rPr lang="ru-RU" altLang="ru-RU" sz="1000" dirty="0" err="1">
                <a:latin typeface="Arial" panose="020B0604020202020204" pitchFamily="34" charset="0"/>
              </a:rPr>
              <a:t>барлығы</a:t>
            </a:r>
            <a:r>
              <a:rPr lang="ru-RU" altLang="ru-RU" sz="1000" dirty="0">
                <a:latin typeface="Arial" panose="020B0604020202020204" pitchFamily="34" charset="0"/>
              </a:rPr>
              <a:t> </a:t>
            </a:r>
            <a:r>
              <a:rPr lang="ru-RU" altLang="ru-RU" sz="1000" dirty="0" err="1">
                <a:latin typeface="Arial" panose="020B0604020202020204" pitchFamily="34" charset="0"/>
              </a:rPr>
              <a:t>орындалады</a:t>
            </a:r>
            <a:r>
              <a:rPr lang="ru-RU" altLang="ru-RU" sz="1000" dirty="0">
                <a:latin typeface="Arial" panose="020B0604020202020204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 err="1">
                <a:latin typeface="Arial" panose="020B0604020202020204" pitchFamily="34" charset="0"/>
              </a:rPr>
              <a:t>Көрсеткіштер</a:t>
            </a:r>
            <a:r>
              <a:rPr lang="ru-RU" altLang="ru-RU" sz="1000" dirty="0">
                <a:latin typeface="Arial" panose="020B0604020202020204" pitchFamily="34" charset="0"/>
              </a:rPr>
              <a:t> бойынша балл біліктілік санатына сәйкес немесе одан жоғары </a:t>
            </a:r>
            <a:r>
              <a:rPr lang="ru-RU" altLang="ru-RU" sz="1000" dirty="0" err="1">
                <a:latin typeface="Arial" panose="020B0604020202020204" pitchFamily="34" charset="0"/>
              </a:rPr>
              <a:t>қойылуы</a:t>
            </a:r>
            <a:r>
              <a:rPr lang="ru-RU" altLang="ru-RU" sz="1000" dirty="0">
                <a:latin typeface="Arial" panose="020B0604020202020204" pitchFamily="34" charset="0"/>
              </a:rPr>
              <a:t> мүмкін.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 err="1">
                <a:latin typeface="Arial" panose="020B0604020202020204" pitchFamily="34" charset="0"/>
              </a:rPr>
              <a:t>Марапаттар</a:t>
            </a:r>
            <a:r>
              <a:rPr lang="ru-RU" altLang="ru-RU" sz="1000" dirty="0">
                <a:latin typeface="Arial" panose="020B0604020202020204" pitchFamily="34" charset="0"/>
              </a:rPr>
              <a:t>, грамоталар, алғыс хаттар және басқа да көтермелеу немесе марапаттау түрлері үшін балл </a:t>
            </a:r>
            <a:r>
              <a:rPr lang="ru-RU" altLang="ru-RU" sz="1000" dirty="0" err="1">
                <a:latin typeface="Arial" panose="020B0604020202020204" pitchFamily="34" charset="0"/>
              </a:rPr>
              <a:t>қойылмайды</a:t>
            </a:r>
            <a:r>
              <a:rPr lang="ru-RU" altLang="ru-RU" sz="1000" dirty="0">
                <a:latin typeface="Arial" panose="020B0604020202020204" pitchFamily="34" charset="0"/>
              </a:rPr>
              <a:t>.</a:t>
            </a:r>
            <a:endParaRPr lang="ru-RU" sz="1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1" name="Таблица 11">
            <a:extLst>
              <a:ext uri="{FF2B5EF4-FFF2-40B4-BE49-F238E27FC236}">
                <a16:creationId xmlns:a16="http://schemas.microsoft.com/office/drawing/2014/main" id="{FBA5E502-6FFB-41DE-8664-B058F5752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2560"/>
              </p:ext>
            </p:extLst>
          </p:nvPr>
        </p:nvGraphicFramePr>
        <p:xfrm>
          <a:off x="113182" y="1094703"/>
          <a:ext cx="11965636" cy="50727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6749">
                  <a:extLst>
                    <a:ext uri="{9D8B030D-6E8A-4147-A177-3AD203B41FA5}">
                      <a16:colId xmlns:a16="http://schemas.microsoft.com/office/drawing/2014/main" val="2088338669"/>
                    </a:ext>
                  </a:extLst>
                </a:gridCol>
                <a:gridCol w="545947">
                  <a:extLst>
                    <a:ext uri="{9D8B030D-6E8A-4147-A177-3AD203B41FA5}">
                      <a16:colId xmlns:a16="http://schemas.microsoft.com/office/drawing/2014/main" val="1833015690"/>
                    </a:ext>
                  </a:extLst>
                </a:gridCol>
                <a:gridCol w="960124">
                  <a:extLst>
                    <a:ext uri="{9D8B030D-6E8A-4147-A177-3AD203B41FA5}">
                      <a16:colId xmlns:a16="http://schemas.microsoft.com/office/drawing/2014/main" val="952561973"/>
                    </a:ext>
                  </a:extLst>
                </a:gridCol>
                <a:gridCol w="632012">
                  <a:extLst>
                    <a:ext uri="{9D8B030D-6E8A-4147-A177-3AD203B41FA5}">
                      <a16:colId xmlns:a16="http://schemas.microsoft.com/office/drawing/2014/main" val="94921236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1301201713"/>
                    </a:ext>
                  </a:extLst>
                </a:gridCol>
                <a:gridCol w="1048870">
                  <a:extLst>
                    <a:ext uri="{9D8B030D-6E8A-4147-A177-3AD203B41FA5}">
                      <a16:colId xmlns:a16="http://schemas.microsoft.com/office/drawing/2014/main" val="1508143946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1260257800"/>
                    </a:ext>
                  </a:extLst>
                </a:gridCol>
                <a:gridCol w="1116106">
                  <a:extLst>
                    <a:ext uri="{9D8B030D-6E8A-4147-A177-3AD203B41FA5}">
                      <a16:colId xmlns:a16="http://schemas.microsoft.com/office/drawing/2014/main" val="1586734138"/>
                    </a:ext>
                  </a:extLst>
                </a:gridCol>
                <a:gridCol w="1035424">
                  <a:extLst>
                    <a:ext uri="{9D8B030D-6E8A-4147-A177-3AD203B41FA5}">
                      <a16:colId xmlns:a16="http://schemas.microsoft.com/office/drawing/2014/main" val="1055364453"/>
                    </a:ext>
                  </a:extLst>
                </a:gridCol>
                <a:gridCol w="1291810">
                  <a:extLst>
                    <a:ext uri="{9D8B030D-6E8A-4147-A177-3AD203B41FA5}">
                      <a16:colId xmlns:a16="http://schemas.microsoft.com/office/drawing/2014/main" val="1081698861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1775390131"/>
                    </a:ext>
                  </a:extLst>
                </a:gridCol>
                <a:gridCol w="1028183">
                  <a:extLst>
                    <a:ext uri="{9D8B030D-6E8A-4147-A177-3AD203B41FA5}">
                      <a16:colId xmlns:a16="http://schemas.microsoft.com/office/drawing/2014/main" val="3792402374"/>
                    </a:ext>
                  </a:extLst>
                </a:gridCol>
                <a:gridCol w="916037">
                  <a:extLst>
                    <a:ext uri="{9D8B030D-6E8A-4147-A177-3AD203B41FA5}">
                      <a16:colId xmlns:a16="http://schemas.microsoft.com/office/drawing/2014/main" val="3555693174"/>
                    </a:ext>
                  </a:extLst>
                </a:gridCol>
              </a:tblGrid>
              <a:tr h="282233"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Критерийлер</a:t>
                      </a: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998904"/>
                  </a:ext>
                </a:extLst>
              </a:tr>
              <a:tr h="445632">
                <a:tc gridSpan="2" vMerge="1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Критерии</a:t>
                      </a: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Білім беру сапасын қамтамасыз ету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Жетістіктер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Тәжірибені жинақтау және тарату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Біліктілікті арттыру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Қосымша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663408"/>
                  </a:ext>
                </a:extLst>
              </a:tr>
              <a:tr h="2584664">
                <a:tc gridSpan="2"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Көрсеткіштер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 </a:t>
                      </a:r>
                      <a:r>
                        <a:rPr lang="kk-KZ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 сапасы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Оқыту сапасы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Білім алушылардың (тәрбиеленушілердің) конкурстарға немесе олимпиадаларға немесе жарыстарға қатысуы</a:t>
                      </a:r>
                      <a:b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 </a:t>
                      </a:r>
                    </a:p>
                    <a:p>
                      <a:r>
                        <a:rPr lang="ru-RU" sz="100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Кәсіптік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конкурстарға немесе олимпиадаларға немесе жарыстарға қатысу</a:t>
                      </a:r>
                      <a:b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 </a:t>
                      </a:r>
                    </a:p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оқу-әдістемелік материалдар/бағдарламалар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3.2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 (инновациялық, шығармашылық) қызметі немесе оқу-әдістемелік материалдар негізінде сөз сөйлеу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3.3 Зерттеу қызметі (тәжірибені зерттеу) негізінде баспасөздегі жарияланым</a:t>
                      </a:r>
                    </a:p>
                    <a:p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 </a:t>
                      </a:r>
                    </a:p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Шығармашы</a:t>
                      </a:r>
                    </a:p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лық (сараптамалық, жұмыс) топтарға, жобаларға немесе конкурстық комиссияларға немесе қазылар алқасына, төрешілікке қатысу 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Оқу-әдістемелік материалдар немесе бағдарламалар негізінде тәжірибені</a:t>
                      </a:r>
                    </a:p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тарату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Біліктілікті арттыру курстары (бейіні (саласы) бойынша біреуден кем емес)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Сынып </a:t>
                      </a:r>
                      <a:r>
                        <a:rPr lang="kk-KZ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жетекшілік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 кураторлық  (бар болса)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98861"/>
                  </a:ext>
                </a:extLst>
              </a:tr>
              <a:tr h="401069">
                <a:tc rowSpan="4">
                  <a:txBody>
                    <a:bodyPr/>
                    <a:lstStyle/>
                    <a:p>
                      <a:r>
                        <a:rPr lang="ru-RU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Сәйкестігі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шебер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554427"/>
                  </a:ext>
                </a:extLst>
              </a:tr>
              <a:tr h="401069"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зерттеуші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679524"/>
                  </a:ext>
                </a:extLst>
              </a:tr>
              <a:tr h="401069"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сарапшы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920850"/>
                  </a:ext>
                </a:extLst>
              </a:tr>
              <a:tr h="557040"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модер-атор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764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1299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90B495-BA1E-4FE5-80EA-4855D0F83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060" y="241211"/>
            <a:ext cx="10515600" cy="26361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Шешім </a:t>
            </a:r>
            <a:r>
              <a:rPr lang="ru-RU" sz="2000" b="1" dirty="0" err="1">
                <a:latin typeface="Arial Narrow" panose="020B0606020202030204" pitchFamily="34" charset="0"/>
              </a:rPr>
              <a:t>қабылдау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алгоритмі</a:t>
            </a:r>
            <a:r>
              <a:rPr lang="ru-RU" sz="2000" b="1" dirty="0">
                <a:latin typeface="Arial Narrow" panose="020B0606020202030204" pitchFamily="34" charset="0"/>
              </a:rPr>
              <a:t> (</a:t>
            </a:r>
            <a:r>
              <a:rPr lang="ru-RU" sz="2000" b="1" dirty="0" err="1">
                <a:latin typeface="Arial Narrow" panose="020B0606020202030204" pitchFamily="34" charset="0"/>
              </a:rPr>
              <a:t>мысал</a:t>
            </a:r>
            <a:r>
              <a:rPr lang="ru-RU" sz="2000" b="1" dirty="0">
                <a:latin typeface="Arial Narrow" panose="020B0606020202030204" pitchFamily="34" charset="0"/>
              </a:rPr>
              <a:t>)</a:t>
            </a:r>
            <a:endParaRPr lang="ru-RU" sz="24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6FA1D683-7007-4B5B-8E56-E8F92466CE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7858990"/>
              </p:ext>
            </p:extLst>
          </p:nvPr>
        </p:nvGraphicFramePr>
        <p:xfrm>
          <a:off x="607060" y="706360"/>
          <a:ext cx="10977879" cy="52965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4215">
                  <a:extLst>
                    <a:ext uri="{9D8B030D-6E8A-4147-A177-3AD203B41FA5}">
                      <a16:colId xmlns:a16="http://schemas.microsoft.com/office/drawing/2014/main" val="4089529441"/>
                    </a:ext>
                  </a:extLst>
                </a:gridCol>
                <a:gridCol w="5314950">
                  <a:extLst>
                    <a:ext uri="{9D8B030D-6E8A-4147-A177-3AD203B41FA5}">
                      <a16:colId xmlns:a16="http://schemas.microsoft.com/office/drawing/2014/main" val="3108774585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1112773"/>
                    </a:ext>
                  </a:extLst>
                </a:gridCol>
                <a:gridCol w="985538">
                  <a:extLst>
                    <a:ext uri="{9D8B030D-6E8A-4147-A177-3AD203B41FA5}">
                      <a16:colId xmlns:a16="http://schemas.microsoft.com/office/drawing/2014/main" val="3908278194"/>
                    </a:ext>
                  </a:extLst>
                </a:gridCol>
                <a:gridCol w="714984">
                  <a:extLst>
                    <a:ext uri="{9D8B030D-6E8A-4147-A177-3AD203B41FA5}">
                      <a16:colId xmlns:a16="http://schemas.microsoft.com/office/drawing/2014/main" val="226219279"/>
                    </a:ext>
                  </a:extLst>
                </a:gridCol>
                <a:gridCol w="638104">
                  <a:extLst>
                    <a:ext uri="{9D8B030D-6E8A-4147-A177-3AD203B41FA5}">
                      <a16:colId xmlns:a16="http://schemas.microsoft.com/office/drawing/2014/main" val="1140870800"/>
                    </a:ext>
                  </a:extLst>
                </a:gridCol>
                <a:gridCol w="549988">
                  <a:extLst>
                    <a:ext uri="{9D8B030D-6E8A-4147-A177-3AD203B41FA5}">
                      <a16:colId xmlns:a16="http://schemas.microsoft.com/office/drawing/2014/main" val="26721028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Критерий</a:t>
                      </a:r>
                      <a:endParaRPr lang="ru-RU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Көрсеткіш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педагог-модератор 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kk-KZ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педагог-сарапшы </a:t>
                      </a:r>
                    </a:p>
                  </a:txBody>
                  <a:tcPr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6174603"/>
                  </a:ext>
                </a:extLst>
              </a:tr>
              <a:tr h="31447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 Білім беру сапасын қамтамасыз ету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1.1 </a:t>
                      </a: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 сапасы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941762"/>
                  </a:ext>
                </a:extLst>
              </a:tr>
              <a:tr h="3716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1.2 Оқыту сапасы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217664"/>
                  </a:ext>
                </a:extLst>
              </a:tr>
              <a:tr h="31447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 Жетістіктер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2.1 Білім алушылардың (тәрбиеленушілердің) конкурстарға немесе олимпиадаларға немесе жарыстарға қатысуы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жоқ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Жоқ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541082"/>
                  </a:ext>
                </a:extLst>
              </a:tr>
              <a:tr h="314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2.2 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Кәсіптік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конкурстарға немесе олимпиадаларға немесе жарыстарға қатысу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371396"/>
                  </a:ext>
                </a:extLst>
              </a:tr>
              <a:tr h="314470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 Тәжірибені жинақтау және тарату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3.1 Оқу-әдістемелік материалдар/бағдарламалар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163018"/>
                  </a:ext>
                </a:extLst>
              </a:tr>
              <a:tr h="165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3.2 Сөз 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сөйлеу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жоқ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046550"/>
                  </a:ext>
                </a:extLst>
              </a:tr>
              <a:tr h="314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3.3 Жарияланым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 болған жағдайда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69834"/>
                  </a:ext>
                </a:extLst>
              </a:tr>
              <a:tr h="3582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3.4 Шығармашылық (сараптамалық, жұмыс) 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топтарға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жобаларға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немесе конкурстық 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комиссияларға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немесе қазылар 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алқасына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төрешілікке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қатысу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0152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3.5 Тәжірибе тарату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 болған жағдайда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9994282"/>
                  </a:ext>
                </a:extLst>
              </a:tr>
              <a:tr h="4859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 Біліктілікті арттыру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Біліктілікті арттыру курстары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329800"/>
                  </a:ext>
                </a:extLst>
              </a:tr>
              <a:tr h="2801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 </a:t>
                      </a: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Қосымша</a:t>
                      </a:r>
                      <a:endParaRPr lang="ru-RU" sz="12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Сынып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жетекшілік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 </a:t>
                      </a:r>
                      <a:r>
                        <a:rPr lang="ru-RU" sz="12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кураторлық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бар болған жағдайда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6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471202"/>
                  </a:ext>
                </a:extLst>
              </a:tr>
              <a:tr h="277987">
                <a:tc gridSpan="2">
                  <a:txBody>
                    <a:bodyPr/>
                    <a:lstStyle/>
                    <a:p>
                      <a:pPr algn="ctr"/>
                      <a:r>
                        <a:rPr lang="kk-KZ" sz="18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</a:t>
                      </a:r>
                      <a:r>
                        <a:rPr lang="ru-RU" sz="18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ешім</a:t>
                      </a:r>
                      <a:endParaRPr lang="ru-RU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ru-RU" sz="2000" b="1" dirty="0">
                          <a:latin typeface="Arial Narrow" panose="020B0606020202030204" pitchFamily="34" charset="0"/>
                        </a:rPr>
                        <a:t>Решение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kk-KZ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</a:t>
                      </a:r>
                      <a:endParaRPr lang="kk-KZ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999666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8E4E5F7-BE42-4B74-8273-8ACDECA51E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705081"/>
              </p:ext>
            </p:extLst>
          </p:nvPr>
        </p:nvGraphicFramePr>
        <p:xfrm>
          <a:off x="7905750" y="706359"/>
          <a:ext cx="1781175" cy="567296"/>
        </p:xfrm>
        <a:graphic>
          <a:graphicData uri="http://schemas.openxmlformats.org/drawingml/2006/table">
            <a:tbl>
              <a:tblPr/>
              <a:tblGrid>
                <a:gridCol w="1781175">
                  <a:extLst>
                    <a:ext uri="{9D8B030D-6E8A-4147-A177-3AD203B41FA5}">
                      <a16:colId xmlns:a16="http://schemas.microsoft.com/office/drawing/2014/main" val="1993870257"/>
                    </a:ext>
                  </a:extLst>
                </a:gridCol>
              </a:tblGrid>
              <a:tr h="567296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38100" cmpd="sng">
                      <a:solidFill>
                        <a:schemeClr val="accent2"/>
                      </a:solidFill>
                      <a:prstDash val="solid"/>
                    </a:lnL>
                    <a:lnR w="38100" cmpd="sng">
                      <a:solidFill>
                        <a:schemeClr val="accent2"/>
                      </a:solidFill>
                      <a:prstDash val="solid"/>
                    </a:lnR>
                    <a:lnT w="38100" cmpd="sng">
                      <a:solidFill>
                        <a:schemeClr val="accent2"/>
                      </a:solidFill>
                      <a:prstDash val="solid"/>
                    </a:lnT>
                    <a:lnB w="38100" cmpd="sng">
                      <a:solidFill>
                        <a:schemeClr val="accent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766794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6300283D-950F-4DDC-9A9E-BB2E9B5E6E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925323"/>
              </p:ext>
            </p:extLst>
          </p:nvPr>
        </p:nvGraphicFramePr>
        <p:xfrm>
          <a:off x="9686925" y="706359"/>
          <a:ext cx="1934844" cy="567295"/>
        </p:xfrm>
        <a:graphic>
          <a:graphicData uri="http://schemas.openxmlformats.org/drawingml/2006/table">
            <a:tbl>
              <a:tblPr/>
              <a:tblGrid>
                <a:gridCol w="1934844">
                  <a:extLst>
                    <a:ext uri="{9D8B030D-6E8A-4147-A177-3AD203B41FA5}">
                      <a16:colId xmlns:a16="http://schemas.microsoft.com/office/drawing/2014/main" val="653728165"/>
                    </a:ext>
                  </a:extLst>
                </a:gridCol>
              </a:tblGrid>
              <a:tr h="5672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mpd="sng">
                      <a:solidFill>
                        <a:schemeClr val="accent2"/>
                      </a:solidFill>
                      <a:prstDash val="solid"/>
                    </a:lnL>
                    <a:lnR w="38100" cmpd="sng">
                      <a:solidFill>
                        <a:schemeClr val="accent2"/>
                      </a:solidFill>
                      <a:prstDash val="solid"/>
                    </a:lnR>
                    <a:lnT w="38100" cmpd="sng">
                      <a:solidFill>
                        <a:schemeClr val="accent2"/>
                      </a:solidFill>
                      <a:prstDash val="solid"/>
                    </a:lnT>
                    <a:lnB w="38100" cmpd="sng">
                      <a:solidFill>
                        <a:schemeClr val="accent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229024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E48C5F2-0BEB-40B6-A798-EF199C9D0C88}"/>
              </a:ext>
            </a:extLst>
          </p:cNvPr>
          <p:cNvSpPr txBox="1"/>
          <p:nvPr/>
        </p:nvSpPr>
        <p:spPr>
          <a:xfrm>
            <a:off x="937111" y="6386796"/>
            <a:ext cx="9414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>
                <a:latin typeface="Arial Narrow" panose="020B0606020202030204" pitchFamily="34" charset="0"/>
              </a:rPr>
              <a:t>М – модератор		С – сарапшы		З – зерттеуші		Ш - шебер</a:t>
            </a: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5279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90B495-BA1E-4FE5-80EA-4855D0F83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754" y="109404"/>
            <a:ext cx="10515600" cy="263614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Arial Narrow" panose="020B0606020202030204" pitchFamily="34" charset="0"/>
              </a:rPr>
              <a:t>Шешім </a:t>
            </a:r>
            <a:r>
              <a:rPr lang="ru-RU" sz="2000" b="1" dirty="0" err="1">
                <a:latin typeface="Arial Narrow" panose="020B0606020202030204" pitchFamily="34" charset="0"/>
              </a:rPr>
              <a:t>қабылдау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алгоритмі</a:t>
            </a:r>
            <a:r>
              <a:rPr lang="ru-RU" sz="2000" b="1" dirty="0">
                <a:latin typeface="Arial Narrow" panose="020B0606020202030204" pitchFamily="34" charset="0"/>
              </a:rPr>
              <a:t> (</a:t>
            </a:r>
            <a:r>
              <a:rPr lang="ru-RU" sz="2000" b="1" dirty="0" err="1">
                <a:latin typeface="Arial Narrow" panose="020B0606020202030204" pitchFamily="34" charset="0"/>
              </a:rPr>
              <a:t>мысал</a:t>
            </a:r>
            <a:r>
              <a:rPr lang="ru-RU" sz="2000" b="1" dirty="0">
                <a:latin typeface="Arial Narrow" panose="020B0606020202030204" pitchFamily="34" charset="0"/>
              </a:rPr>
              <a:t>)</a:t>
            </a:r>
            <a:endParaRPr lang="ru-RU" sz="24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6FA1D683-7007-4B5B-8E56-E8F92466CE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95856"/>
              </p:ext>
            </p:extLst>
          </p:nvPr>
        </p:nvGraphicFramePr>
        <p:xfrm>
          <a:off x="607060" y="579120"/>
          <a:ext cx="11080988" cy="569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40103">
                  <a:extLst>
                    <a:ext uri="{9D8B030D-6E8A-4147-A177-3AD203B41FA5}">
                      <a16:colId xmlns:a16="http://schemas.microsoft.com/office/drawing/2014/main" val="4089529441"/>
                    </a:ext>
                  </a:extLst>
                </a:gridCol>
                <a:gridCol w="4791837">
                  <a:extLst>
                    <a:ext uri="{9D8B030D-6E8A-4147-A177-3AD203B41FA5}">
                      <a16:colId xmlns:a16="http://schemas.microsoft.com/office/drawing/2014/main" val="310877458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1112773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1830433347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695412205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276420691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32820889"/>
                    </a:ext>
                  </a:extLst>
                </a:gridCol>
                <a:gridCol w="658098">
                  <a:extLst>
                    <a:ext uri="{9D8B030D-6E8A-4147-A177-3AD203B41FA5}">
                      <a16:colId xmlns:a16="http://schemas.microsoft.com/office/drawing/2014/main" val="2570274539"/>
                    </a:ext>
                  </a:extLst>
                </a:gridCol>
              </a:tblGrid>
              <a:tr h="3259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Критерий</a:t>
                      </a:r>
                      <a:endParaRPr lang="ru-RU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Көрсеткіш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k-KZ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педагог-зерртеуші 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k-KZ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педагог-шебер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36174603"/>
                  </a:ext>
                </a:extLst>
              </a:tr>
              <a:tr h="29631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 Білім беру сапасын қамтамасыз ету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1.1 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 сапасы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941762"/>
                  </a:ext>
                </a:extLst>
              </a:tr>
              <a:tr h="4148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1.2 Оқыту сапасы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217664"/>
                  </a:ext>
                </a:extLst>
              </a:tr>
              <a:tr h="71115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 Жетістіктер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2.1 Білім алушылардың (тәрбиеленушілердің) конкурстарға немесе олимпиадаларға немесе жарыстарға қатысуы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541082"/>
                  </a:ext>
                </a:extLst>
              </a:tr>
              <a:tr h="5037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2.2 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Кәсіптік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конкурстарға немесе олимпиадаларға немесе жарыстарға қатысу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371396"/>
                  </a:ext>
                </a:extLst>
              </a:tr>
              <a:tr h="296315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 Тәжірибені жинақтау және тарату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3.1 Оқу-әдістемелік материалдар/бағдарламалар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163018"/>
                  </a:ext>
                </a:extLst>
              </a:tr>
              <a:tr h="2963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3.2 Сөз 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сөйлеу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046550"/>
                  </a:ext>
                </a:extLst>
              </a:tr>
              <a:tr h="2963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3.3 Жарияланым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жоқ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жоқ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69834"/>
                  </a:ext>
                </a:extLst>
              </a:tr>
              <a:tr h="711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3.4 Шығармашылық (сараптамалық, жұмыс) 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топтарға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жобаларға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немесе конкурстық 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комиссияларға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немесе қазылар 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алқасына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төрешілікке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қатысу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015286"/>
                  </a:ext>
                </a:extLst>
              </a:tr>
              <a:tr h="2963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3.5 Тәжірибе тарату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жоқ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994282"/>
                  </a:ext>
                </a:extLst>
              </a:tr>
              <a:tr h="5037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 Біліктілікті арттыру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Біліктілікті арттыру курстары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329800"/>
                  </a:ext>
                </a:extLst>
              </a:tr>
              <a:tr h="3259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 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Қосымша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Сынып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жетекшілік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 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кураторлық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  наличии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471202"/>
                  </a:ext>
                </a:extLst>
              </a:tr>
              <a:tr h="562999">
                <a:tc gridSpan="2">
                  <a:txBody>
                    <a:bodyPr/>
                    <a:lstStyle/>
                    <a:p>
                      <a:pPr algn="ctr"/>
                      <a:r>
                        <a:rPr lang="kk-KZ" sz="2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</a:t>
                      </a:r>
                      <a:r>
                        <a:rPr lang="ru-RU" sz="20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ешім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ru-RU" sz="2000" b="1" dirty="0">
                          <a:latin typeface="Arial Narrow" panose="020B0606020202030204" pitchFamily="34" charset="0"/>
                        </a:rPr>
                        <a:t>Решение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</a:t>
                      </a:r>
                      <a:endParaRPr lang="kk-KZ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kk-KZ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</a:t>
                      </a:r>
                      <a:endParaRPr lang="ru-RU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99966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1BFEDA3-6558-4605-95B0-246606EADDC6}"/>
              </a:ext>
            </a:extLst>
          </p:cNvPr>
          <p:cNvSpPr txBox="1"/>
          <p:nvPr/>
        </p:nvSpPr>
        <p:spPr>
          <a:xfrm>
            <a:off x="1023608" y="6247457"/>
            <a:ext cx="9414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>
                <a:latin typeface="Arial Narrow" panose="020B0606020202030204" pitchFamily="34" charset="0"/>
              </a:rPr>
              <a:t>М – модератор		С – сарапшы		З – зерттеуші		Ш - шебер</a:t>
            </a: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20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1C45CB3-7BF7-4DE5-99B9-4B4B967AC905}"/>
              </a:ext>
            </a:extLst>
          </p:cNvPr>
          <p:cNvSpPr/>
          <p:nvPr/>
        </p:nvSpPr>
        <p:spPr>
          <a:xfrm>
            <a:off x="3881980" y="1004872"/>
            <a:ext cx="2934199" cy="430123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215" algn="just" fontAlgn="base"/>
            <a:r>
              <a:rPr lang="ru-RU" dirty="0"/>
              <a:t>Педагогам, прошедшим обучение по программе отбора и присваивается квалификационная категория «руководитель первой категории», на должность заместителя руководителя - «заместитель руководителя первой категории», без прохождения процедуры аттестации.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C6181E69-2F36-45EB-9CD3-98CCBDE81BFE}"/>
              </a:ext>
            </a:extLst>
          </p:cNvPr>
          <p:cNvSpPr/>
          <p:nvPr/>
        </p:nvSpPr>
        <p:spPr>
          <a:xfrm>
            <a:off x="335756" y="1028011"/>
            <a:ext cx="3413683" cy="427809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Педагогам, прошедшим обучение по программе отбора и подготовки лидеров изменений в образовании и вошедших в кадровый резерв, при назначении на должность первого руководителя присваивается квалификационная категория «руководитель первой категории», на должность заместителя руководителя - «заместитель руководителя первой категории», без прохождения процедуры аттестации.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986796" y="1003067"/>
            <a:ext cx="4620644" cy="494190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Педагогам, прошедшим обучение по программе отбора и подготовки лидеров изменений в образовании и вошедших в кадровый резерв, при назначении на должность первого руководителя присваивается квалификационная категория «руководитель первой категории», на должность заместителя руководителя - «заместитель руководителя первой категории», без прохождения процедуры аттестации.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9EC9F3D-7DFF-72A4-F2BB-D43D3A8C6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A03D-2B07-493C-91EA-3145C93517F4}" type="slidenum">
              <a:rPr lang="ru-RU" smtClean="0"/>
              <a:t>3</a:t>
            </a:fld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9B2DAE-A30F-3CEC-533C-9BF7F513FF0B}"/>
              </a:ext>
            </a:extLst>
          </p:cNvPr>
          <p:cNvSpPr/>
          <p:nvPr/>
        </p:nvSpPr>
        <p:spPr>
          <a:xfrm>
            <a:off x="0" y="12892"/>
            <a:ext cx="12192000" cy="881744"/>
          </a:xfrm>
          <a:prstGeom prst="rect">
            <a:avLst/>
          </a:prstGeom>
          <a:solidFill>
            <a:srgbClr val="00214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64364" y="1143055"/>
            <a:ext cx="328980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29-т. </a:t>
            </a:r>
          </a:p>
          <a:p>
            <a:r>
              <a:rPr lang="kk-KZ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Толықтырылды </a:t>
            </a:r>
            <a:endParaRPr lang="ru-RU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Санаты 2 жылға сақталатын жағдайлар: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өндірістен қол үзіп жоғары оқу орнынан кейінгі білім алу немесе мамандық бойынша тағылымдамадан өту; 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әскери қызметті өткеру кезінде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Жұмысқа шыққаннан кейін педагог тиісті құжаттарды қоса бере отырып,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біліктілік санатын сақтау туралы өтініш береді.</a:t>
            </a:r>
          </a:p>
          <a:p>
            <a:endParaRPr lang="kk-K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9" y="980518"/>
            <a:ext cx="428376" cy="266747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789" y="950099"/>
            <a:ext cx="428376" cy="266747"/>
          </a:xfrm>
          <a:prstGeom prst="rect">
            <a:avLst/>
          </a:prstGeom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E7286738-ABE2-42A0-A9D9-899C611E21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271141"/>
              </p:ext>
            </p:extLst>
          </p:nvPr>
        </p:nvGraphicFramePr>
        <p:xfrm>
          <a:off x="6935549" y="961592"/>
          <a:ext cx="4620644" cy="4776216"/>
        </p:xfrm>
        <a:graphic>
          <a:graphicData uri="http://schemas.openxmlformats.org/drawingml/2006/table">
            <a:tbl>
              <a:tblPr/>
              <a:tblGrid>
                <a:gridCol w="4620644">
                  <a:extLst>
                    <a:ext uri="{9D8B030D-6E8A-4147-A177-3AD203B41FA5}">
                      <a16:colId xmlns:a16="http://schemas.microsoft.com/office/drawing/2014/main" val="2962335752"/>
                    </a:ext>
                  </a:extLst>
                </a:gridCol>
              </a:tblGrid>
              <a:tr h="4516666">
                <a:tc>
                  <a:txBody>
                    <a:bodyPr/>
                    <a:lstStyle/>
                    <a:p>
                      <a:pPr marL="0" indent="0" algn="l" defTabSz="914400" rtl="0" eaLnBrk="1" fontAlgn="base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32-т.</a:t>
                      </a:r>
                    </a:p>
                    <a:p>
                      <a:pPr marL="0" indent="0" algn="l" fontAlgn="base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Толықтырылды</a:t>
                      </a:r>
                      <a:r>
                        <a:rPr lang="kk-KZ" sz="1400" b="1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Аттестаттау рәсімінен өтпей </a:t>
                      </a:r>
                      <a:r>
                        <a:rPr lang="ru-RU" sz="1400" b="1" kern="12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Комиссия </a:t>
                      </a:r>
                      <a:r>
                        <a:rPr lang="ru-RU" sz="1400" b="1" kern="1200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«педагог-модератор» 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біліктілік санатын береді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182563" indent="-182563"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Президенттік кадр резервіне кірген педагогтерге</a:t>
                      </a:r>
                      <a:endParaRPr lang="ru-RU" sz="1400" baseline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82563" indent="-182563"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Nazarbayev University, </a:t>
                      </a:r>
                      <a:r>
                        <a:rPr lang="kk-KZ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Болашақ» бағдарламасы бойынша оқуға ұсынылған тізімге кіретін шетелдік жоғары және жоғары оқу орнынан кейінгі білім беру ұйымдарының түлектеріне </a:t>
                      </a:r>
                    </a:p>
                    <a:p>
                      <a:pPr marL="182563" indent="-182563"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ru-RU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82563" indent="-182563"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білім беру ұйымдарына білім беруді басқару органдарынан, білім беру саласындағы уәкілетті органнан, біліктілікті арттыруды ұйымдарынан, жоғары және жоғары оқу орнынан кейінгі білім беру ұйымдарынан ауысқан педагогтерге</a:t>
                      </a:r>
                    </a:p>
                    <a:p>
                      <a:pPr marL="182563" indent="-182563"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82563" indent="-182563"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ғылым кандидаты/ докторы немесе </a:t>
                      </a:r>
                      <a:r>
                        <a:rPr lang="en-U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PhD </a:t>
                      </a: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докторы дәрежесі бар</a:t>
                      </a:r>
                      <a:r>
                        <a:rPr lang="ru-RU" sz="14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педагогтерге</a:t>
                      </a:r>
                    </a:p>
                    <a:p>
                      <a:pPr marL="182563" indent="-182563"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ru-RU" sz="14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82563" indent="-182563"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Celta </a:t>
                      </a: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немесе </a:t>
                      </a:r>
                      <a:r>
                        <a:rPr lang="en-US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</a:t>
                      </a:r>
                      <a:r>
                        <a:rPr lang="ru-RU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сертификаты бар педагогтерге</a:t>
                      </a:r>
                      <a:endParaRPr lang="ru-RU" sz="1400" b="0" baseline="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4935" marR="1149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331363"/>
                  </a:ext>
                </a:extLst>
              </a:tr>
            </a:tbl>
          </a:graphicData>
        </a:graphic>
      </p:graphicFrame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ECAABC33-E3C6-40ED-9CDA-C67D02F722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794" y="924805"/>
            <a:ext cx="428376" cy="26674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9856A68-8F15-49C1-855D-1211B3F31CD4}"/>
              </a:ext>
            </a:extLst>
          </p:cNvPr>
          <p:cNvSpPr txBox="1"/>
          <p:nvPr/>
        </p:nvSpPr>
        <p:spPr>
          <a:xfrm>
            <a:off x="3899312" y="1157054"/>
            <a:ext cx="291686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kk-KZ" sz="1600" b="1" dirty="0">
                <a:latin typeface="Arial" panose="020B0604020202020204" pitchFamily="34" charset="0"/>
                <a:cs typeface="Arial" panose="020B0604020202020204" pitchFamily="34" charset="0"/>
              </a:rPr>
              <a:t>30-т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fontAlgn="base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Жасы бойынша зейнеткерлікке төрт жылдан аз қалған педагогтер аттестаттау рәсімінен босатылады. </a:t>
            </a:r>
          </a:p>
          <a:p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Педагогтердің қолданыстағы біліктілік санаты өтініші негізінде зейнеткерлік жасқа толғанға дейін сақталады.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72107" y="204726"/>
            <a:ext cx="114404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2-тарау.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2-параграф. Аттестаттау коммиссиясының құрамы және қызмет тәртібі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16ECD85-1D12-4F0D-99C5-82C32548557D}"/>
              </a:ext>
            </a:extLst>
          </p:cNvPr>
          <p:cNvSpPr/>
          <p:nvPr/>
        </p:nvSpPr>
        <p:spPr>
          <a:xfrm>
            <a:off x="439576" y="5572753"/>
            <a:ext cx="64804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Педагогтің өтініші негізінде білім беру ұйымының бірінші басшысы өтініш келіп түскен күннен бастап бес жұмыс күні ішінде біліктілік санатын сақтау туралы бұйрық шығарады.</a:t>
            </a:r>
            <a:endParaRPr lang="ru-RU" sz="1600" i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777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3812AE9E-4FEB-460A-81E7-78F778551B31}"/>
              </a:ext>
            </a:extLst>
          </p:cNvPr>
          <p:cNvSpPr/>
          <p:nvPr/>
        </p:nvSpPr>
        <p:spPr>
          <a:xfrm>
            <a:off x="5851706" y="1247265"/>
            <a:ext cx="6050007" cy="502289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Педагогам, прошедшим обучение по программе отбора и подготовки лидеров изменений в образовании и вошедших в кадровый резерв, при назначении на должность первого руководителя присваивается квалификационная категория «руководитель первой категории», на должность заместителя руководителя - «заместитель руководителя первой категории», без прохождения процедуры аттестации.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18C188AB-DD5B-4081-9219-18A60F0BFBAD}"/>
              </a:ext>
            </a:extLst>
          </p:cNvPr>
          <p:cNvSpPr/>
          <p:nvPr/>
        </p:nvSpPr>
        <p:spPr>
          <a:xfrm>
            <a:off x="799139" y="1247265"/>
            <a:ext cx="4557422" cy="498059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Педагогам, прошедшим обучение по программе отбора и подготовки лидеров изменений в образовании и вошедших в кадровый резерв, при назначении на должность первого руководителя присваивается квалификационная категория «руководитель первой категории», на должность заместителя руководителя - «заместитель руководителя первой категории», без прохождения процедуры аттестации.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9EC9F3D-7DFF-72A4-F2BB-D43D3A8C6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A03D-2B07-493C-91EA-3145C93517F4}" type="slidenum">
              <a:rPr lang="ru-RU" smtClean="0"/>
              <a:t>4</a:t>
            </a:fld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9B2DAE-A30F-3CEC-533C-9BF7F513FF0B}"/>
              </a:ext>
            </a:extLst>
          </p:cNvPr>
          <p:cNvSpPr/>
          <p:nvPr/>
        </p:nvSpPr>
        <p:spPr>
          <a:xfrm>
            <a:off x="0" y="12892"/>
            <a:ext cx="12192000" cy="881744"/>
          </a:xfrm>
          <a:prstGeom prst="rect">
            <a:avLst/>
          </a:prstGeom>
          <a:solidFill>
            <a:srgbClr val="00214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53" y="1332557"/>
            <a:ext cx="428376" cy="266747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72981C4E-E747-4C8B-8D45-634469F06F1F}"/>
              </a:ext>
            </a:extLst>
          </p:cNvPr>
          <p:cNvSpPr txBox="1"/>
          <p:nvPr/>
        </p:nvSpPr>
        <p:spPr>
          <a:xfrm>
            <a:off x="960329" y="1296496"/>
            <a:ext cx="4154229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34-т. </a:t>
            </a:r>
          </a:p>
          <a:p>
            <a:r>
              <a:rPr lang="kk-KZ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Толықтырылды </a:t>
            </a:r>
            <a:endParaRPr lang="ru-RU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Білім беру ұйымының басшысы немесе басшысының орынбасары лауазымына тағайындалған кезде Комиссияның шешімі бойынша «бірінші санаттағы басшы», «бірінші санаттағы басшының орынбасары» біліктілік санатын аттестаттау рәсімінен өтпей беріледі: 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білім берудегі өзгерістер көшбасшыларын іріктеу және даярлау бағдарламасы бойынша оқудан өткен және кадр резервіне кірген педагогтерге;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 беруді басқару органдарынан, білім беру саласындағы уәкілетті органнан білім беру ұйымына ауысатын және мемлекеттік қызмет лауазымдарында кемінде 5 (бес) жыл өтілі бар адамдарға.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935A85F-C582-4BFA-A49A-9C8F6E79CEDA}"/>
              </a:ext>
            </a:extLst>
          </p:cNvPr>
          <p:cNvSpPr txBox="1"/>
          <p:nvPr/>
        </p:nvSpPr>
        <p:spPr>
          <a:xfrm>
            <a:off x="6125024" y="1296496"/>
            <a:ext cx="584959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36-т. </a:t>
            </a:r>
          </a:p>
          <a:p>
            <a:r>
              <a:rPr lang="kk-KZ" sz="1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Толықтырылды </a:t>
            </a:r>
            <a:endParaRPr lang="ru-RU" sz="1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Басшының орынбасары лауазымына немесе керісінше тағайындалған педагогтерге (біліктілікке қойылатын талаптарға сәйкес) біліктілік санаты теңестіріледі және біліктілік санатының қолданылу мерзімі екі жылдан аспайтын мерзімге сақталады: </a:t>
            </a:r>
          </a:p>
          <a:p>
            <a:endParaRPr lang="ru-RU" sz="16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«педагог-сарапшы» - «үшінші санаттағы басшының орынбасары»;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«педагог-зерттеуші» - «екінші санаттағы басшының орынбасары»; 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«педагог-шебер» - «бірінші санаттағы басшының орынбасары».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ECAABC33-E3C6-40ED-9CDA-C67D02F722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3747" y="1423211"/>
            <a:ext cx="428376" cy="266747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F906F43-8D5F-4834-AC02-F0889848148F}"/>
              </a:ext>
            </a:extLst>
          </p:cNvPr>
          <p:cNvSpPr/>
          <p:nvPr/>
        </p:nvSpPr>
        <p:spPr>
          <a:xfrm>
            <a:off x="534181" y="253709"/>
            <a:ext cx="114404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2-тарау.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2-параграф. Аттестаттау коммиссиясының құрамы және қызмет тәртібі</a:t>
            </a:r>
          </a:p>
        </p:txBody>
      </p:sp>
    </p:spTree>
    <p:extLst>
      <p:ext uri="{BB962C8B-B14F-4D97-AF65-F5344CB8AC3E}">
        <p14:creationId xmlns:p14="http://schemas.microsoft.com/office/powerpoint/2010/main" val="4004057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05E7D843-F222-4676-8933-CA93CA4326FC}"/>
              </a:ext>
            </a:extLst>
          </p:cNvPr>
          <p:cNvSpPr/>
          <p:nvPr/>
        </p:nvSpPr>
        <p:spPr>
          <a:xfrm>
            <a:off x="6957725" y="868522"/>
            <a:ext cx="4889393" cy="559689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знание законодательства Республики Казахстан и нормативных правовых актов в области образования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54B75C4-8488-42B0-AB88-A350B9B17192}"/>
              </a:ext>
            </a:extLst>
          </p:cNvPr>
          <p:cNvSpPr/>
          <p:nvPr/>
        </p:nvSpPr>
        <p:spPr>
          <a:xfrm>
            <a:off x="207163" y="849813"/>
            <a:ext cx="6526060" cy="56156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знание законодательства Республики Казахстан и нормативных правовых актов в области образования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9EC9F3D-7DFF-72A4-F2BB-D43D3A8C6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51202" y="6406963"/>
            <a:ext cx="2743200" cy="365125"/>
          </a:xfrm>
        </p:spPr>
        <p:txBody>
          <a:bodyPr/>
          <a:lstStyle/>
          <a:p>
            <a:fld id="{3C37A03D-2B07-493C-91EA-3145C93517F4}" type="slidenum">
              <a:rPr lang="ru-RU" smtClean="0"/>
              <a:t>5</a:t>
            </a:fld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9B2DAE-A30F-3CEC-533C-9BF7F513FF0B}"/>
              </a:ext>
            </a:extLst>
          </p:cNvPr>
          <p:cNvSpPr/>
          <p:nvPr/>
        </p:nvSpPr>
        <p:spPr>
          <a:xfrm>
            <a:off x="0" y="12892"/>
            <a:ext cx="12192000" cy="642628"/>
          </a:xfrm>
          <a:prstGeom prst="rect">
            <a:avLst/>
          </a:prstGeom>
          <a:solidFill>
            <a:srgbClr val="00214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9648" y="757516"/>
            <a:ext cx="428376" cy="237076"/>
          </a:xfrm>
          <a:prstGeom prst="rect">
            <a:avLst/>
          </a:prstGeom>
        </p:spPr>
      </p:pic>
      <p:sp>
        <p:nvSpPr>
          <p:cNvPr id="33" name="Номер слайда 3">
            <a:extLst>
              <a:ext uri="{FF2B5EF4-FFF2-40B4-BE49-F238E27FC236}">
                <a16:creationId xmlns:a16="http://schemas.microsoft.com/office/drawing/2014/main" id="{21057B0B-FAF0-407F-931E-0003728468BA}"/>
              </a:ext>
            </a:extLst>
          </p:cNvPr>
          <p:cNvSpPr txBox="1">
            <a:spLocks/>
          </p:cNvSpPr>
          <p:nvPr/>
        </p:nvSpPr>
        <p:spPr>
          <a:xfrm>
            <a:off x="8438071" y="819184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C37A03D-2B07-493C-91EA-3145C93517F4}" type="slidenum">
              <a:rPr lang="ru-RU" smtClean="0"/>
              <a:pPr/>
              <a:t>5</a:t>
            </a:fld>
            <a:endParaRPr lang="ru-RU" dirty="0"/>
          </a:p>
        </p:txBody>
      </p:sp>
      <p:pic>
        <p:nvPicPr>
          <p:cNvPr id="46" name="Рисунок 45">
            <a:extLst>
              <a:ext uri="{FF2B5EF4-FFF2-40B4-BE49-F238E27FC236}">
                <a16:creationId xmlns:a16="http://schemas.microsoft.com/office/drawing/2014/main" id="{F84C8A7D-B825-474A-AA95-99211E3AC6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9" y="729044"/>
            <a:ext cx="426451" cy="265548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0A3226DD-4403-4F6B-9BA6-FB5C920F4496}"/>
              </a:ext>
            </a:extLst>
          </p:cNvPr>
          <p:cNvSpPr txBox="1"/>
          <p:nvPr/>
        </p:nvSpPr>
        <p:spPr>
          <a:xfrm>
            <a:off x="7253810" y="1005662"/>
            <a:ext cx="4297222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57-т. </a:t>
            </a:r>
          </a:p>
          <a:p>
            <a:r>
              <a:rPr lang="kk-KZ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Барлық лауазымдардың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педагогтері келесі жағдайларда ПББ тапсырудан босатылады және қызметінің  нәтижелерін кешенді қорытындылаудан өтеді: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arenR"/>
            </a:pP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қолданыстағы  жүйе бойынша бұрын берілген біліктілік санатын </a:t>
            </a:r>
            <a:r>
              <a:rPr lang="kk-KZ" sz="1600" b="1" dirty="0">
                <a:latin typeface="Arial" panose="020B0604020202020204" pitchFamily="34" charset="0"/>
                <a:cs typeface="Arial" panose="020B0604020202020204" pitchFamily="34" charset="0"/>
              </a:rPr>
              <a:t>растаған жағдайда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30 (отыз) және одан да көп жыл педагогикалық өтілі бар; </a:t>
            </a:r>
          </a:p>
          <a:p>
            <a:pPr marL="342900" indent="-342900">
              <a:buAutoNum type="arabicParenR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«бірінші» немесе «жоғары» біліктілік санаты бар педагогтер «педагог-модератор» біліктілік санатына </a:t>
            </a:r>
            <a:r>
              <a:rPr lang="kk-KZ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берген кезде;</a:t>
            </a:r>
            <a:r>
              <a:rPr lang="kk-KZ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ru-RU" sz="16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«педагог-зерттеуші», «педагог-шебер» біліктілік санатын қатарынан екі реттен артық емес</a:t>
            </a:r>
            <a:r>
              <a:rPr lang="kk-KZ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растаған жағдайда</a:t>
            </a:r>
            <a:r>
              <a:rPr lang="kk-KZ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solidFill>
                <a:schemeClr val="accent2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C3C8EB7-6A17-49D2-A0AC-7EBD5FDEBF00}"/>
              </a:ext>
            </a:extLst>
          </p:cNvPr>
          <p:cNvSpPr txBox="1"/>
          <p:nvPr/>
        </p:nvSpPr>
        <p:spPr>
          <a:xfrm>
            <a:off x="344882" y="903012"/>
            <a:ext cx="6326783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46-т.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Бұзушылықтар фактісі анықталған кезде, сондай-ақ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біліктілік санатын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беруге (растауға) өтініш уақтылы берілмеген кезде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комиссияның шешімі бойынша педагогке бір жыл мерзімге қолданыстағы деңгейден бір деңгейге төмен біліктілік санаты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беріледі. 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ПББ жүргізу қағидаларын бұзу фактісі қайта анықталған кезде Комиссияның шешімі бойынша біліктілік санаты беріледі: 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бес жыл мерзімге «педагог», «басшы орынбасары»;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үш жыл мерзімге «басшы» санаты беріледі. 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Кейінгі аттестаттау осы Қағидаларда айқындалатын тәртіппен бірізділік қағидатына сәйкес біліктілік санатын беруге жүргізіледі.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1561" y="156445"/>
            <a:ext cx="114404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2-</a:t>
            </a: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тарау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3-параграф. Педагогтердің білімін бағалауды жүргізіу талабы мен шарттары </a:t>
            </a:r>
          </a:p>
        </p:txBody>
      </p:sp>
    </p:spTree>
    <p:extLst>
      <p:ext uri="{BB962C8B-B14F-4D97-AF65-F5344CB8AC3E}">
        <p14:creationId xmlns:p14="http://schemas.microsoft.com/office/powerpoint/2010/main" val="2650653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331994" y="1001031"/>
            <a:ext cx="11602205" cy="40469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знание </a:t>
            </a:r>
            <a:r>
              <a:rPr lang="ru-RU" sz="2400" dirty="0"/>
              <a:t>законодательства</a:t>
            </a:r>
            <a:r>
              <a:rPr lang="ru-RU" sz="2000" dirty="0"/>
              <a:t> Республики Казахстан и нормативных правовых актов в области образования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9EC9F3D-7DFF-72A4-F2BB-D43D3A8C6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27970" y="6479983"/>
            <a:ext cx="2743200" cy="365125"/>
          </a:xfrm>
        </p:spPr>
        <p:txBody>
          <a:bodyPr/>
          <a:lstStyle/>
          <a:p>
            <a:fld id="{3C37A03D-2B07-493C-91EA-3145C93517F4}" type="slidenum">
              <a:rPr lang="ru-RU" smtClean="0"/>
              <a:t>6</a:t>
            </a:fld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9B2DAE-A30F-3CEC-533C-9BF7F513FF0B}"/>
              </a:ext>
            </a:extLst>
          </p:cNvPr>
          <p:cNvSpPr/>
          <p:nvPr/>
        </p:nvSpPr>
        <p:spPr>
          <a:xfrm>
            <a:off x="0" y="12892"/>
            <a:ext cx="12192000" cy="825876"/>
          </a:xfrm>
          <a:prstGeom prst="rect">
            <a:avLst/>
          </a:prstGeom>
          <a:solidFill>
            <a:srgbClr val="00214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5535" y="200384"/>
            <a:ext cx="120123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2-тарау.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4-параграф. Қызмет нәтижесін кешенді талдамалық жинақтаудан өткізу тәртібі</a:t>
            </a: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61" y="1044802"/>
            <a:ext cx="428376" cy="283733"/>
          </a:xfrm>
          <a:prstGeom prst="rect">
            <a:avLst/>
          </a:prstGeom>
        </p:spPr>
      </p:pic>
      <p:sp>
        <p:nvSpPr>
          <p:cNvPr id="33" name="Номер слайда 3">
            <a:extLst>
              <a:ext uri="{FF2B5EF4-FFF2-40B4-BE49-F238E27FC236}">
                <a16:creationId xmlns:a16="http://schemas.microsoft.com/office/drawing/2014/main" id="{21057B0B-FAF0-407F-931E-0003728468BA}"/>
              </a:ext>
            </a:extLst>
          </p:cNvPr>
          <p:cNvSpPr txBox="1">
            <a:spLocks/>
          </p:cNvSpPr>
          <p:nvPr/>
        </p:nvSpPr>
        <p:spPr>
          <a:xfrm>
            <a:off x="8438071" y="819184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C37A03D-2B07-493C-91EA-3145C93517F4}" type="slidenum">
              <a:rPr lang="ru-RU" smtClean="0"/>
              <a:pPr/>
              <a:t>6</a:t>
            </a:fld>
            <a:endParaRPr lang="ru-RU" dirty="0"/>
          </a:p>
        </p:txBody>
      </p: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0265B2C8-9D1A-483C-97B5-25BD82EAE4DE}"/>
              </a:ext>
            </a:extLst>
          </p:cNvPr>
          <p:cNvCxnSpPr>
            <a:cxnSpLocks/>
          </p:cNvCxnSpPr>
          <p:nvPr/>
        </p:nvCxnSpPr>
        <p:spPr>
          <a:xfrm>
            <a:off x="215132" y="1820977"/>
            <a:ext cx="20521" cy="30469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9C3C8EB7-6A17-49D2-A0AC-7EBD5FDEBF00}"/>
              </a:ext>
            </a:extLst>
          </p:cNvPr>
          <p:cNvSpPr txBox="1"/>
          <p:nvPr/>
        </p:nvSpPr>
        <p:spPr>
          <a:xfrm>
            <a:off x="331994" y="1541448"/>
            <a:ext cx="5121707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60-т. </a:t>
            </a:r>
          </a:p>
          <a:p>
            <a:r>
              <a:rPr lang="kk-KZ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«Педагог-модератор», «педагог-сарапшы» біліктілік санатына берген педагогтің материалдары (портфолиосы) Платформада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әртүрлі дерекқорлардан құжаттарды (мәліметтерді) жинау және өңдеу арқылы қалыптастырылады.</a:t>
            </a: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Платформада әр түрлі дерекқорлардан жинақталатын цифрланған мәліметтер немесе құжаттар (мәліметтер) жетіспеген жағдайда білім беру ұйымының басшысы бұйрығымен тағайындалған жауапты тұлғасының деректерді қолмен енгізуіне жол беріледі.  </a:t>
            </a:r>
          </a:p>
          <a:p>
            <a:endParaRPr lang="ru-RU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Комиссия педагогтің материалдарына (портфолиосына) өзгерістер немесе толықтырулар енгізе алмайды.</a:t>
            </a:r>
          </a:p>
          <a:p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05D331A-8BEF-41B0-9837-84B3F9CE6723}"/>
              </a:ext>
            </a:extLst>
          </p:cNvPr>
          <p:cNvSpPr txBox="1"/>
          <p:nvPr/>
        </p:nvSpPr>
        <p:spPr>
          <a:xfrm>
            <a:off x="1058940" y="1029518"/>
            <a:ext cx="1098314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</a:lstStyle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 58-т. </a:t>
            </a:r>
            <a:r>
              <a:rPr lang="kk-KZ" sz="1400" dirty="0">
                <a:latin typeface="Arial" panose="020B0604020202020204" pitchFamily="34" charset="0"/>
                <a:cs typeface="Arial" panose="020B0604020202020204" pitchFamily="34" charset="0"/>
              </a:rPr>
              <a:t>Комиссия қаңтар мен тамыз аралығында педагогтердің құжаттарын (портфолиосын) қарайды.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818C83F-2C85-4F03-B76A-CC0F0E14890D}"/>
              </a:ext>
            </a:extLst>
          </p:cNvPr>
          <p:cNvSpPr txBox="1"/>
          <p:nvPr/>
        </p:nvSpPr>
        <p:spPr>
          <a:xfrm>
            <a:off x="5590992" y="1424501"/>
            <a:ext cx="626901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62-т. </a:t>
            </a:r>
          </a:p>
          <a:p>
            <a:r>
              <a:rPr lang="kk-KZ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Комиссия педагогтің материалдарын (портфолиосын) қарау кезінде білім беру саласындағы уәкілетті орган айқындаған ұйымның д</a:t>
            </a:r>
            <a:r>
              <a:rPr lang="kk-KZ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ерекқорында ұсынылған деректерде ПББ сертификатының сәйкестігін тексеруді</a:t>
            </a:r>
            <a:r>
              <a:rPr lang="kk-KZ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жүзеге асырады.</a:t>
            </a:r>
          </a:p>
          <a:p>
            <a:endParaRPr lang="ru-RU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Материалдарды (портфолионы) қалыптастыру кезінде  дәйексіз мәліметтер беру фактісі анықталған жағдайда</a:t>
            </a:r>
          </a:p>
          <a:p>
            <a:r>
              <a:rPr lang="kk-KZ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педагог, басшының орынбасары  - 5 жылға;</a:t>
            </a:r>
          </a:p>
          <a:p>
            <a:r>
              <a:rPr lang="kk-KZ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бірінші басшы – 3 жылға аттестаттаудан өтуге жіберілмейді</a:t>
            </a:r>
          </a:p>
          <a:p>
            <a:endParaRPr lang="kk-KZ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1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 ретте педагогтердің біліктілік санаты «педагог», «басшы», «басшының орынбасары» санаттарына дейін төмендетіледі.</a:t>
            </a:r>
            <a:r>
              <a:rPr lang="kk-KZ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kk-KZ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1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Кейінгі аттестаттау осы Қағидаларда анықталған тәртіппен бірізділік қағидатына сәйкес біліктілік санатын беру (растау) үшін жүргізіледі.</a:t>
            </a:r>
            <a:endParaRPr lang="ru-RU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1497AE97-9C3C-40BB-9914-CB81A10136B7}"/>
              </a:ext>
            </a:extLst>
          </p:cNvPr>
          <p:cNvCxnSpPr>
            <a:cxnSpLocks/>
          </p:cNvCxnSpPr>
          <p:nvPr/>
        </p:nvCxnSpPr>
        <p:spPr>
          <a:xfrm>
            <a:off x="5431009" y="1812891"/>
            <a:ext cx="22692" cy="305507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292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9EC9F3D-7DFF-72A4-F2BB-D43D3A8C6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27970" y="6479983"/>
            <a:ext cx="2743200" cy="365125"/>
          </a:xfrm>
        </p:spPr>
        <p:txBody>
          <a:bodyPr/>
          <a:lstStyle/>
          <a:p>
            <a:fld id="{3C37A03D-2B07-493C-91EA-3145C93517F4}" type="slidenum">
              <a:rPr lang="ru-RU" smtClean="0"/>
              <a:t>7</a:t>
            </a:fld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9B2DAE-A30F-3CEC-533C-9BF7F513FF0B}"/>
              </a:ext>
            </a:extLst>
          </p:cNvPr>
          <p:cNvSpPr/>
          <p:nvPr/>
        </p:nvSpPr>
        <p:spPr>
          <a:xfrm>
            <a:off x="0" y="12892"/>
            <a:ext cx="12192000" cy="825876"/>
          </a:xfrm>
          <a:prstGeom prst="rect">
            <a:avLst/>
          </a:prstGeom>
          <a:solidFill>
            <a:srgbClr val="00214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9834" y="0"/>
            <a:ext cx="1201232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2-тарау.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5-параграф. </a:t>
            </a:r>
            <a:r>
              <a:rPr lang="kk-K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Педагогтерге біліктілік санаттарын мерзімінен бұрын беру</a:t>
            </a:r>
          </a:p>
          <a:p>
            <a:pPr algn="ctr"/>
            <a:r>
              <a:rPr lang="kk-KZ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(растау) тәртібі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08" y="988977"/>
            <a:ext cx="428376" cy="283733"/>
          </a:xfrm>
          <a:prstGeom prst="rect">
            <a:avLst/>
          </a:prstGeom>
        </p:spPr>
      </p:pic>
      <p:sp>
        <p:nvSpPr>
          <p:cNvPr id="33" name="Номер слайда 3">
            <a:extLst>
              <a:ext uri="{FF2B5EF4-FFF2-40B4-BE49-F238E27FC236}">
                <a16:creationId xmlns:a16="http://schemas.microsoft.com/office/drawing/2014/main" id="{21057B0B-FAF0-407F-931E-0003728468BA}"/>
              </a:ext>
            </a:extLst>
          </p:cNvPr>
          <p:cNvSpPr txBox="1">
            <a:spLocks/>
          </p:cNvSpPr>
          <p:nvPr/>
        </p:nvSpPr>
        <p:spPr>
          <a:xfrm>
            <a:off x="8438071" y="819184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C37A03D-2B07-493C-91EA-3145C93517F4}" type="slidenum">
              <a:rPr lang="ru-RU" smtClean="0"/>
              <a:pPr/>
              <a:t>7</a:t>
            </a:fld>
            <a:endParaRPr lang="ru-RU" dirty="0"/>
          </a:p>
        </p:txBody>
      </p: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0265B2C8-9D1A-483C-97B5-25BD82EAE4DE}"/>
              </a:ext>
            </a:extLst>
          </p:cNvPr>
          <p:cNvCxnSpPr>
            <a:cxnSpLocks/>
          </p:cNvCxnSpPr>
          <p:nvPr/>
        </p:nvCxnSpPr>
        <p:spPr>
          <a:xfrm>
            <a:off x="489696" y="1589141"/>
            <a:ext cx="0" cy="400985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9C3C8EB7-6A17-49D2-A0AC-7EBD5FDEBF00}"/>
              </a:ext>
            </a:extLst>
          </p:cNvPr>
          <p:cNvSpPr txBox="1"/>
          <p:nvPr/>
        </p:nvSpPr>
        <p:spPr>
          <a:xfrm>
            <a:off x="703888" y="2239291"/>
            <a:ext cx="6040243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«педагог-сарапшы» - педагог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кем дегенде 4 талапқа сай болуы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керек</a:t>
            </a:r>
          </a:p>
          <a:p>
            <a:r>
              <a:rPr lang="kk-KZ" sz="1600" b="1" dirty="0">
                <a:latin typeface="Arial" panose="020B0604020202020204" pitchFamily="34" charset="0"/>
                <a:cs typeface="Arial" panose="020B0604020202020204" pitchFamily="34" charset="0"/>
              </a:rPr>
              <a:t>толықтырылды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инновациялық алаңның немесе жобаның басшысы болып табылады (әдіскерлер үшін)</a:t>
            </a:r>
          </a:p>
          <a:p>
            <a:pPr marL="285750" indent="-285750">
              <a:buFontTx/>
              <a:buChar char="-"/>
            </a:pPr>
            <a:endParaRPr lang="ru-RU" sz="16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2) «педагог-зерттеуші» - педагог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кем дегенде 5 талапқа сай болуы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керек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инновациялық алаңның немесе жобаның басшысы болып табылады (әдіскерлер үшін)</a:t>
            </a:r>
          </a:p>
          <a:p>
            <a:pPr marL="285750" indent="-285750">
              <a:buFontTx/>
              <a:buChar char="-"/>
            </a:pP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 беру саласындағы уәкілетті орган ұсынған басылымдарда зерттеу (инновациялық, шығармашылық) қызметі негізінде жариялланым (әдіскерлер үшін)</a:t>
            </a:r>
          </a:p>
          <a:p>
            <a:pPr marL="285750" indent="-285750">
              <a:buFontTx/>
              <a:buChar char="-"/>
            </a:pPr>
            <a:endParaRPr lang="ru-RU" sz="16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3) «педагог-шебер» -  педагог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кем дегенде 6 талапқа сай болуы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керек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05D331A-8BEF-41B0-9837-84B3F9CE6723}"/>
              </a:ext>
            </a:extLst>
          </p:cNvPr>
          <p:cNvSpPr txBox="1"/>
          <p:nvPr/>
        </p:nvSpPr>
        <p:spPr>
          <a:xfrm>
            <a:off x="759117" y="988977"/>
            <a:ext cx="598501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</a:lstStyle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63-т.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Біліктілік санатын мерзімінен бұрын беруге кезекті аттестаттаудан кейін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кемінде 2 (екі) жыл өткен соң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жол беріледі</a:t>
            </a:r>
          </a:p>
        </p:txBody>
      </p: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1497AE97-9C3C-40BB-9914-CB81A10136B7}"/>
              </a:ext>
            </a:extLst>
          </p:cNvPr>
          <p:cNvCxnSpPr>
            <a:cxnSpLocks/>
          </p:cNvCxnSpPr>
          <p:nvPr/>
        </p:nvCxnSpPr>
        <p:spPr>
          <a:xfrm>
            <a:off x="6934704" y="1357603"/>
            <a:ext cx="0" cy="475509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F945967-2604-4F27-A1FE-E5C90DA6EBF2}"/>
              </a:ext>
            </a:extLst>
          </p:cNvPr>
          <p:cNvSpPr txBox="1"/>
          <p:nvPr/>
        </p:nvSpPr>
        <p:spPr>
          <a:xfrm>
            <a:off x="7386302" y="1272710"/>
            <a:ext cx="418486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64-т.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Білім беру ұйымының, әдістемелік кабинеттің (орталықтың)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бірінші басшысына, басшысының орынбасарына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біліктілік санатын мерзімінен бұрын беруге жол беріледі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мәлімделетін біліктілік санатына сәйкес қызмет нәтижелеріне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(екі) жыл ішінде үздіксіз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қол жеткізген жағдайда.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6D3CAD1-B43B-41EC-9714-63C0F752E806}"/>
              </a:ext>
            </a:extLst>
          </p:cNvPr>
          <p:cNvSpPr txBox="1"/>
          <p:nvPr/>
        </p:nvSpPr>
        <p:spPr>
          <a:xfrm>
            <a:off x="7386302" y="4931512"/>
            <a:ext cx="4904814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Аттестатталушының қызметінің </a:t>
            </a:r>
          </a:p>
          <a:p>
            <a:r>
              <a:rPr lang="ru-RU" sz="16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нәтижелерін таныстырумен әңгімелесу өткізілмейді.</a:t>
            </a: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8E26FAC9-1ED9-4065-A59B-243D2B7A99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551" y="988977"/>
            <a:ext cx="428376" cy="28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631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4D9711C-91CD-D48F-4CD6-17CB5EBCE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30050"/>
              </p:ext>
            </p:extLst>
          </p:nvPr>
        </p:nvGraphicFramePr>
        <p:xfrm>
          <a:off x="267144" y="490120"/>
          <a:ext cx="11657711" cy="63705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13627">
                  <a:extLst>
                    <a:ext uri="{9D8B030D-6E8A-4147-A177-3AD203B41FA5}">
                      <a16:colId xmlns:a16="http://schemas.microsoft.com/office/drawing/2014/main" val="358496944"/>
                    </a:ext>
                  </a:extLst>
                </a:gridCol>
                <a:gridCol w="1776680">
                  <a:extLst>
                    <a:ext uri="{9D8B030D-6E8A-4147-A177-3AD203B41FA5}">
                      <a16:colId xmlns:a16="http://schemas.microsoft.com/office/drawing/2014/main" val="2810422385"/>
                    </a:ext>
                  </a:extLst>
                </a:gridCol>
                <a:gridCol w="2265503">
                  <a:extLst>
                    <a:ext uri="{9D8B030D-6E8A-4147-A177-3AD203B41FA5}">
                      <a16:colId xmlns:a16="http://schemas.microsoft.com/office/drawing/2014/main" val="2048583147"/>
                    </a:ext>
                  </a:extLst>
                </a:gridCol>
                <a:gridCol w="2049293">
                  <a:extLst>
                    <a:ext uri="{9D8B030D-6E8A-4147-A177-3AD203B41FA5}">
                      <a16:colId xmlns:a16="http://schemas.microsoft.com/office/drawing/2014/main" val="3798735893"/>
                    </a:ext>
                  </a:extLst>
                </a:gridCol>
                <a:gridCol w="2180899">
                  <a:extLst>
                    <a:ext uri="{9D8B030D-6E8A-4147-A177-3AD203B41FA5}">
                      <a16:colId xmlns:a16="http://schemas.microsoft.com/office/drawing/2014/main" val="700811887"/>
                    </a:ext>
                  </a:extLst>
                </a:gridCol>
                <a:gridCol w="2071709">
                  <a:extLst>
                    <a:ext uri="{9D8B030D-6E8A-4147-A177-3AD203B41FA5}">
                      <a16:colId xmlns:a16="http://schemas.microsoft.com/office/drawing/2014/main" val="3720607414"/>
                    </a:ext>
                  </a:extLst>
                </a:gridCol>
              </a:tblGrid>
              <a:tr h="2772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Талаптар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Педагог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Педагог-модератор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Педагог - сарапшы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Педагог - зерттеуш</a:t>
                      </a:r>
                      <a:r>
                        <a:rPr lang="kk-KZ" sz="105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і</a:t>
                      </a:r>
                      <a:endParaRPr lang="ru-RU" sz="105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Педагог - </a:t>
                      </a:r>
                      <a:r>
                        <a:rPr lang="kk-KZ" sz="105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шебер</a:t>
                      </a:r>
                      <a:endParaRPr lang="ru-RU" sz="105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092833"/>
                  </a:ext>
                </a:extLst>
              </a:tr>
              <a:tr h="69663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</a:t>
                      </a:r>
                      <a:r>
                        <a:rPr lang="ru-RU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қытудың қауіпсіз ортасын қамтамасыз ету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қауіпсіз және қолайлы ортаны </a:t>
                      </a:r>
                      <a:r>
                        <a:rPr lang="kk-KZ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қолдайды, этикалық нормаларды қолданады</a:t>
                      </a:r>
                      <a:endParaRPr lang="ru-RU" sz="105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қауіпсіз және қолайлы ортаны </a:t>
                      </a:r>
                      <a:r>
                        <a:rPr lang="ru-RU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қамтамасыз етеді, жоғары этикалық нормаларды басшылыққа алады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қауіпсіз және қолайлы білім беру (дамыту) ортасын </a:t>
                      </a:r>
                      <a:r>
                        <a:rPr lang="ru-RU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басқарады, этикалық нормаларды түсінуде әріптестерін қолдайды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5997109"/>
                  </a:ext>
                </a:extLst>
              </a:tr>
              <a:tr h="2392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</a:t>
                      </a:r>
                      <a:r>
                        <a:rPr lang="ru-RU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ілім</a:t>
                      </a: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пәнді, оқу-тәрбие процесін, оқыту және бағалау әдістемесін біледі</a:t>
                      </a:r>
                      <a:r>
                        <a:rPr lang="ru-RU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 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015612"/>
                  </a:ext>
                </a:extLst>
              </a:tr>
              <a:tr h="464582"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Оқу процесін ұйымдастыру және өткізу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психологиялық-жас </a:t>
                      </a:r>
                      <a:r>
                        <a:rPr lang="kk-KZ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ерекшеліктерін</a:t>
                      </a: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есепке алу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жеке ерекшеліктерді есепке алу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және </a:t>
                      </a:r>
                      <a:r>
                        <a:rPr lang="kk-KZ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қажеттіліктер</a:t>
                      </a:r>
                      <a:endParaRPr lang="ru-RU" sz="105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ілгерілеу мен </a:t>
                      </a:r>
                      <a:r>
                        <a:rPr lang="kk-KZ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қабілеттердің</a:t>
                      </a: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дамуын бағалайды және қадағалайды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оқытудың </a:t>
                      </a:r>
                      <a:r>
                        <a:rPr lang="kk-KZ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интеграцияланған процесін </a:t>
                      </a: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іске асырады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тәжірибені зерттеу </a:t>
                      </a: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нәтижелерін ескереді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8039500"/>
                  </a:ext>
                </a:extLst>
              </a:tr>
              <a:tr h="464582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оқыту және бағалаудың </a:t>
                      </a:r>
                      <a:r>
                        <a:rPr lang="kk-KZ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түрлі әдістерін</a:t>
                      </a: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стратегияларын меңгеру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оқытудың </a:t>
                      </a:r>
                      <a:r>
                        <a:rPr lang="kk-KZ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инновациялық</a:t>
                      </a: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нысандарын, әдістері мен құралдарын </a:t>
                      </a:r>
                      <a:r>
                        <a:rPr lang="kk-KZ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қолдану</a:t>
                      </a:r>
                      <a:endParaRPr lang="ru-RU" sz="105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авторлық технологиялар </a:t>
                      </a: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мен оқыту стратегияларды бағалау негізінде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авторлық </a:t>
                      </a:r>
                      <a:r>
                        <a:rPr lang="kk-KZ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бағдарламаларды енгізу, жүзеге асыру</a:t>
                      </a:r>
                      <a:endParaRPr lang="ru-RU" sz="105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1042899"/>
                  </a:ext>
                </a:extLst>
              </a:tr>
              <a:tr h="185673"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Дарынды білім алушылармен жұмыс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оқушылардың </a:t>
                      </a:r>
                      <a:r>
                        <a:rPr lang="kk-KZ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қажеттіліктерін</a:t>
                      </a: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есепке алу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олимпиадалардың, конкурстардың, жарыстардың қатысушысын немесе жеңімпазын даярлау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558548"/>
                  </a:ext>
                </a:extLst>
              </a:tr>
              <a:tr h="4509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білім беру ұйымы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аудан/ облыс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облыс/республика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республикалық немесе халықаралық 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1113315"/>
                  </a:ext>
                </a:extLst>
              </a:tr>
              <a:tr h="37934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Әріптестермен өзара іс-қимыл, тәжірибені  зерттеу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оқыту тәжірибесін жақсартудағы </a:t>
                      </a:r>
                      <a:r>
                        <a:rPr lang="kk-KZ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өзіндік қажеттіліктерді айқындайды</a:t>
                      </a: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әріптестерімен өзара іс-қимыл жасайды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өз тәжірибесін </a:t>
                      </a: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және әріптестер тәжірибесінің өзекті нәтижелерін </a:t>
                      </a:r>
                      <a:r>
                        <a:rPr lang="kk-KZ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талдайды</a:t>
                      </a:r>
                      <a:endParaRPr lang="ru-RU" sz="105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өз тәжірибесінің нәтижелерін </a:t>
                      </a: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және қабілеттерін дамыту бойынша әріптестерінің өзекті зерттеулерін </a:t>
                      </a:r>
                      <a:r>
                        <a:rPr lang="kk-KZ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бағалайды</a:t>
                      </a:r>
                      <a:endParaRPr lang="ru-RU" sz="105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әріптестерімен бірге </a:t>
                      </a:r>
                      <a:r>
                        <a:rPr lang="kk-KZ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тәжірибені </a:t>
                      </a: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зерттейді және білім беру ұйымында оқыту (тәрбиелеу) тәжірибесін жақсарту үшін зерттеу нәтижелерін таратады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білім беру ұйымында </a:t>
                      </a:r>
                      <a:r>
                        <a:rPr lang="kk-KZ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зерттеулерді үйлестіреді</a:t>
                      </a: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нәтижелерді педагогикалық қоғамдастықта таратады, әріптестерін кәсіби </a:t>
                      </a:r>
                      <a:r>
                        <a:rPr lang="kk-KZ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дамытуда қолдайды</a:t>
                      </a:r>
                      <a:endParaRPr lang="ru-RU" sz="105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4952976"/>
                  </a:ext>
                </a:extLst>
              </a:tr>
              <a:tr h="2628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ru-RU" sz="1050" b="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1050" b="0" i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2022 жылы – сабақ зерттеуін, соның ішінде </a:t>
                      </a:r>
                      <a:r>
                        <a:rPr lang="en-US" sz="1050" b="0" i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Lesson Study </a:t>
                      </a:r>
                      <a:r>
                        <a:rPr lang="ru-RU" sz="1050" b="0" i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жүргізу талабы, экшн-ресерч (</a:t>
                      </a:r>
                      <a:r>
                        <a:rPr lang="en-US" sz="1050" b="0" i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Action Research) </a:t>
                      </a:r>
                      <a:r>
                        <a:rPr lang="ru-RU" sz="1050" b="0" i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әдісін қолдану.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endParaRPr lang="ru-RU" sz="1100" b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endParaRPr lang="ru-RU" sz="1100" b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endParaRPr lang="ru-RU" sz="1100" b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endParaRPr lang="ru-RU" sz="1100" b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9342689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әдістемелік қызмет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семинарларға, конференцияларға қатысу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оқу-әдістемелік материалдар </a:t>
                      </a: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немесе бағдарламаларды әзірлейді және енгізеді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05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авторлық бағдарлама</a:t>
                      </a: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оқулық, құралдар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324686"/>
                  </a:ext>
                </a:extLst>
              </a:tr>
              <a:tr h="40335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>
                          <a:tab pos="180340" algn="l"/>
                        </a:tabLst>
                        <a:defRPr/>
                      </a:pP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әріптестеріне</a:t>
                      </a:r>
                      <a:r>
                        <a:rPr lang="ru-RU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әдістемелік </a:t>
                      </a:r>
                      <a:r>
                        <a:rPr lang="ru-RU" sz="105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қолдау</a:t>
                      </a:r>
                      <a:r>
                        <a:rPr lang="ru-RU" sz="105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5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көрсетеді</a:t>
                      </a:r>
                      <a:r>
                        <a:rPr lang="ru-RU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мониторинг негізінде </a:t>
                      </a:r>
                      <a:r>
                        <a:rPr lang="ru-RU" sz="105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педагогикалық </a:t>
                      </a:r>
                      <a:r>
                        <a:rPr lang="ru-RU" sz="105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қауымдастыққа</a:t>
                      </a:r>
                      <a:r>
                        <a:rPr lang="ru-RU" sz="105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арналған ұсыныстар әзірлейді.</a:t>
                      </a:r>
                      <a:endParaRPr lang="ru-RU" sz="105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215581"/>
                  </a:ext>
                </a:extLst>
              </a:tr>
              <a:tr h="340459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endParaRPr lang="ru-RU" sz="11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білім беру ұйымы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аудан/ облыс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облыс/республика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республикалық немесе халықаралық 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413625"/>
                  </a:ext>
                </a:extLst>
              </a:tr>
              <a:tr h="46340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Тәжірибені жинақтау/тарату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80340" algn="l"/>
                        </a:tabLst>
                      </a:pP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облыс деңгейінде тәжірибе таратады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республика деңгейінде тәжірибе таратады</a:t>
                      </a:r>
                      <a:endParaRPr lang="ru-RU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0026042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F64F2EA-B49B-432D-BD88-DA0629B30BE7}"/>
              </a:ext>
            </a:extLst>
          </p:cNvPr>
          <p:cNvSpPr/>
          <p:nvPr/>
        </p:nvSpPr>
        <p:spPr>
          <a:xfrm>
            <a:off x="0" y="24468"/>
            <a:ext cx="12192000" cy="465653"/>
          </a:xfrm>
          <a:prstGeom prst="rect">
            <a:avLst/>
          </a:prstGeom>
          <a:solidFill>
            <a:srgbClr val="00214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swald"/>
              <a:ea typeface="+mn-ea"/>
              <a:cs typeface="Times New Roman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9F083F-F7BB-4D28-8013-96AD3CDB8FBE}"/>
              </a:ext>
            </a:extLst>
          </p:cNvPr>
          <p:cNvSpPr txBox="1"/>
          <p:nvPr/>
        </p:nvSpPr>
        <p:spPr>
          <a:xfrm>
            <a:off x="1037793" y="72628"/>
            <a:ext cx="88630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prstClr val="white"/>
                </a:solidFill>
                <a:latin typeface="Oswald"/>
                <a:cs typeface="Times New Roman"/>
              </a:rPr>
              <a:t>Біліктілік сипаттамалары, кәсіби стандарттар</a:t>
            </a:r>
          </a:p>
        </p:txBody>
      </p:sp>
    </p:spTree>
    <p:extLst>
      <p:ext uri="{BB962C8B-B14F-4D97-AF65-F5344CB8AC3E}">
        <p14:creationId xmlns:p14="http://schemas.microsoft.com/office/powerpoint/2010/main" val="2785245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80615" y="16371"/>
            <a:ext cx="8430767" cy="5508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highlight>
                <a:srgbClr val="008080"/>
              </a:highlight>
              <a:latin typeface="Arial Narrow" panose="020B0606020202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27347" y="29644"/>
            <a:ext cx="7269480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ПЕДАГОГ МАТЕРИАЛДАРЫ (ПОРТФОЛИОСЫ) </a:t>
            </a:r>
            <a:r>
              <a:rPr lang="ru-RU" sz="800" b="1" dirty="0">
                <a:solidFill>
                  <a:schemeClr val="bg1"/>
                </a:solidFill>
              </a:rPr>
              <a:t>(12-қосымшаға сәйкес)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2F20D6A-C1FB-35E4-7A3F-887CBD594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A03D-2B07-493C-91EA-3145C93517F4}" type="slidenum">
              <a:rPr lang="ru-RU" smtClean="0"/>
              <a:t>9</a:t>
            </a:fld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DF7D51-48BE-49E2-A15C-BD50F921EE36}"/>
              </a:ext>
            </a:extLst>
          </p:cNvPr>
          <p:cNvSpPr txBox="1"/>
          <p:nvPr/>
        </p:nvSpPr>
        <p:spPr>
          <a:xfrm>
            <a:off x="1041022" y="551632"/>
            <a:ext cx="98421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Мәлімделген біліктілік санатына қойылатын талаптарға сәйкес</a:t>
            </a:r>
          </a:p>
          <a:p>
            <a:pPr indent="450215"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аттестаттау кезінде </a:t>
            </a:r>
            <a:r>
              <a:rPr lang="kk-KZ" sz="1600" dirty="0">
                <a:latin typeface="Arial" panose="020B0604020202020204" pitchFamily="34" charset="0"/>
                <a:cs typeface="Arial" panose="020B0604020202020204" pitchFamily="34" charset="0"/>
              </a:rPr>
              <a:t>педагогтің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материалдары тиімділік көрсеткіштеріне қол жеткізуді көрсетеді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A575CA-A58B-498A-ABAA-DD32D019106F}"/>
              </a:ext>
            </a:extLst>
          </p:cNvPr>
          <p:cNvSpPr txBox="1"/>
          <p:nvPr/>
        </p:nvSpPr>
        <p:spPr>
          <a:xfrm>
            <a:off x="226365" y="6227802"/>
            <a:ext cx="1196563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0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Маңызды</a:t>
            </a:r>
            <a:r>
              <a:rPr lang="ru-RU" sz="10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r>
              <a:rPr lang="ru-RU" sz="1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000" dirty="0">
                <a:latin typeface="Arial" panose="020B0604020202020204" pitchFamily="34" charset="0"/>
              </a:rPr>
              <a:t>Педагогтің материалдарын (</a:t>
            </a:r>
            <a:r>
              <a:rPr lang="ru-RU" altLang="ru-RU" sz="1000" dirty="0" err="1">
                <a:latin typeface="Arial" panose="020B0604020202020204" pitchFamily="34" charset="0"/>
              </a:rPr>
              <a:t>портфолиосын</a:t>
            </a:r>
            <a:r>
              <a:rPr lang="ru-RU" altLang="ru-RU" sz="1000" dirty="0">
                <a:latin typeface="Arial" panose="020B0604020202020204" pitchFamily="34" charset="0"/>
              </a:rPr>
              <a:t>) бағалау </a:t>
            </a:r>
            <a:r>
              <a:rPr lang="ru-RU" altLang="ru-RU" sz="1000" dirty="0" err="1">
                <a:latin typeface="Arial" panose="020B0604020202020204" pitchFamily="34" charset="0"/>
              </a:rPr>
              <a:t>критерийлерінің</a:t>
            </a:r>
            <a:r>
              <a:rPr lang="ru-RU" altLang="ru-RU" sz="1000" dirty="0">
                <a:latin typeface="Arial" panose="020B0604020202020204" pitchFamily="34" charset="0"/>
              </a:rPr>
              <a:t> </a:t>
            </a:r>
            <a:r>
              <a:rPr lang="ru-RU" altLang="ru-RU" sz="1000" dirty="0" err="1">
                <a:latin typeface="Arial" panose="020B0604020202020204" pitchFamily="34" charset="0"/>
              </a:rPr>
              <a:t>барлығы</a:t>
            </a:r>
            <a:r>
              <a:rPr lang="ru-RU" altLang="ru-RU" sz="1000" dirty="0">
                <a:latin typeface="Arial" panose="020B0604020202020204" pitchFamily="34" charset="0"/>
              </a:rPr>
              <a:t> </a:t>
            </a:r>
            <a:r>
              <a:rPr lang="ru-RU" altLang="ru-RU" sz="1000" dirty="0" err="1">
                <a:latin typeface="Arial" panose="020B0604020202020204" pitchFamily="34" charset="0"/>
              </a:rPr>
              <a:t>орындалады</a:t>
            </a:r>
            <a:r>
              <a:rPr lang="ru-RU" altLang="ru-RU" sz="1000" dirty="0">
                <a:latin typeface="Arial" panose="020B0604020202020204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 err="1">
                <a:latin typeface="Arial" panose="020B0604020202020204" pitchFamily="34" charset="0"/>
              </a:rPr>
              <a:t>Көрсеткіштер</a:t>
            </a:r>
            <a:r>
              <a:rPr lang="ru-RU" altLang="ru-RU" sz="1000" dirty="0">
                <a:latin typeface="Arial" panose="020B0604020202020204" pitchFamily="34" charset="0"/>
              </a:rPr>
              <a:t> бойынша балл біліктілік санатына сәйкес немесе одан жоғары </a:t>
            </a:r>
            <a:r>
              <a:rPr lang="ru-RU" altLang="ru-RU" sz="1000" dirty="0" err="1">
                <a:latin typeface="Arial" panose="020B0604020202020204" pitchFamily="34" charset="0"/>
              </a:rPr>
              <a:t>қойылуы</a:t>
            </a:r>
            <a:r>
              <a:rPr lang="ru-RU" altLang="ru-RU" sz="1000" dirty="0">
                <a:latin typeface="Arial" panose="020B0604020202020204" pitchFamily="34" charset="0"/>
              </a:rPr>
              <a:t> мүмкін.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 err="1">
                <a:latin typeface="Arial" panose="020B0604020202020204" pitchFamily="34" charset="0"/>
              </a:rPr>
              <a:t>Марапаттар</a:t>
            </a:r>
            <a:r>
              <a:rPr lang="ru-RU" altLang="ru-RU" sz="1000" dirty="0">
                <a:latin typeface="Arial" panose="020B0604020202020204" pitchFamily="34" charset="0"/>
              </a:rPr>
              <a:t>, грамоталар, алғыс хаттар және басқа да көтермелеу немесе марапаттау түрлері үшін балл </a:t>
            </a:r>
            <a:r>
              <a:rPr lang="ru-RU" altLang="ru-RU" sz="1000" dirty="0" err="1">
                <a:latin typeface="Arial" panose="020B0604020202020204" pitchFamily="34" charset="0"/>
              </a:rPr>
              <a:t>қойылмайды</a:t>
            </a:r>
            <a:r>
              <a:rPr lang="ru-RU" altLang="ru-RU" sz="1000" dirty="0">
                <a:latin typeface="Arial" panose="020B0604020202020204" pitchFamily="34" charset="0"/>
              </a:rPr>
              <a:t>.</a:t>
            </a:r>
            <a:endParaRPr lang="ru-RU" sz="1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1" name="Таблица 11">
            <a:extLst>
              <a:ext uri="{FF2B5EF4-FFF2-40B4-BE49-F238E27FC236}">
                <a16:creationId xmlns:a16="http://schemas.microsoft.com/office/drawing/2014/main" id="{FBA5E502-6FFB-41DE-8664-B058F57523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538107"/>
              </p:ext>
            </p:extLst>
          </p:nvPr>
        </p:nvGraphicFramePr>
        <p:xfrm>
          <a:off x="113182" y="1094703"/>
          <a:ext cx="11965636" cy="50727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6749">
                  <a:extLst>
                    <a:ext uri="{9D8B030D-6E8A-4147-A177-3AD203B41FA5}">
                      <a16:colId xmlns:a16="http://schemas.microsoft.com/office/drawing/2014/main" val="2088338669"/>
                    </a:ext>
                  </a:extLst>
                </a:gridCol>
                <a:gridCol w="545947">
                  <a:extLst>
                    <a:ext uri="{9D8B030D-6E8A-4147-A177-3AD203B41FA5}">
                      <a16:colId xmlns:a16="http://schemas.microsoft.com/office/drawing/2014/main" val="1833015690"/>
                    </a:ext>
                  </a:extLst>
                </a:gridCol>
                <a:gridCol w="960124">
                  <a:extLst>
                    <a:ext uri="{9D8B030D-6E8A-4147-A177-3AD203B41FA5}">
                      <a16:colId xmlns:a16="http://schemas.microsoft.com/office/drawing/2014/main" val="952561973"/>
                    </a:ext>
                  </a:extLst>
                </a:gridCol>
                <a:gridCol w="632012">
                  <a:extLst>
                    <a:ext uri="{9D8B030D-6E8A-4147-A177-3AD203B41FA5}">
                      <a16:colId xmlns:a16="http://schemas.microsoft.com/office/drawing/2014/main" val="94921236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1301201713"/>
                    </a:ext>
                  </a:extLst>
                </a:gridCol>
                <a:gridCol w="1048870">
                  <a:extLst>
                    <a:ext uri="{9D8B030D-6E8A-4147-A177-3AD203B41FA5}">
                      <a16:colId xmlns:a16="http://schemas.microsoft.com/office/drawing/2014/main" val="1508143946"/>
                    </a:ext>
                  </a:extLst>
                </a:gridCol>
                <a:gridCol w="927847">
                  <a:extLst>
                    <a:ext uri="{9D8B030D-6E8A-4147-A177-3AD203B41FA5}">
                      <a16:colId xmlns:a16="http://schemas.microsoft.com/office/drawing/2014/main" val="1260257800"/>
                    </a:ext>
                  </a:extLst>
                </a:gridCol>
                <a:gridCol w="1116106">
                  <a:extLst>
                    <a:ext uri="{9D8B030D-6E8A-4147-A177-3AD203B41FA5}">
                      <a16:colId xmlns:a16="http://schemas.microsoft.com/office/drawing/2014/main" val="1586734138"/>
                    </a:ext>
                  </a:extLst>
                </a:gridCol>
                <a:gridCol w="1035424">
                  <a:extLst>
                    <a:ext uri="{9D8B030D-6E8A-4147-A177-3AD203B41FA5}">
                      <a16:colId xmlns:a16="http://schemas.microsoft.com/office/drawing/2014/main" val="1055364453"/>
                    </a:ext>
                  </a:extLst>
                </a:gridCol>
                <a:gridCol w="1291810">
                  <a:extLst>
                    <a:ext uri="{9D8B030D-6E8A-4147-A177-3AD203B41FA5}">
                      <a16:colId xmlns:a16="http://schemas.microsoft.com/office/drawing/2014/main" val="1081698861"/>
                    </a:ext>
                  </a:extLst>
                </a:gridCol>
                <a:gridCol w="868680">
                  <a:extLst>
                    <a:ext uri="{9D8B030D-6E8A-4147-A177-3AD203B41FA5}">
                      <a16:colId xmlns:a16="http://schemas.microsoft.com/office/drawing/2014/main" val="1775390131"/>
                    </a:ext>
                  </a:extLst>
                </a:gridCol>
                <a:gridCol w="1028183">
                  <a:extLst>
                    <a:ext uri="{9D8B030D-6E8A-4147-A177-3AD203B41FA5}">
                      <a16:colId xmlns:a16="http://schemas.microsoft.com/office/drawing/2014/main" val="3792402374"/>
                    </a:ext>
                  </a:extLst>
                </a:gridCol>
                <a:gridCol w="916037">
                  <a:extLst>
                    <a:ext uri="{9D8B030D-6E8A-4147-A177-3AD203B41FA5}">
                      <a16:colId xmlns:a16="http://schemas.microsoft.com/office/drawing/2014/main" val="3555693174"/>
                    </a:ext>
                  </a:extLst>
                </a:gridCol>
              </a:tblGrid>
              <a:tr h="282233"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Критерийлер</a:t>
                      </a: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998904"/>
                  </a:ext>
                </a:extLst>
              </a:tr>
              <a:tr h="445632">
                <a:tc gridSpan="2" vMerge="1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 Narrow" panose="020B0606020202030204" pitchFamily="34" charset="0"/>
                        </a:rPr>
                        <a:t>Критерии</a:t>
                      </a: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Білім беру сапасын қамтамасыз ету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Жетістіктер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Тәжірибені жинақтау және тарату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Біліктілікті арттыру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Қосымша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663408"/>
                  </a:ext>
                </a:extLst>
              </a:tr>
              <a:tr h="2584664">
                <a:tc gridSpan="2"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Көрсеткіштер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 </a:t>
                      </a:r>
                      <a:r>
                        <a:rPr lang="kk-KZ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 сапасы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Оқыту сапасы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Білім алушылардың (тәрбиеленушілердің) конкурстарға немесе олимпиадаларға немесе жарыстарға қатысуы</a:t>
                      </a:r>
                      <a:b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 </a:t>
                      </a:r>
                    </a:p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кәсіптік конкурстарға немесе олимпиадаларға немесе жарыстарға қатысу</a:t>
                      </a:r>
                      <a:b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 </a:t>
                      </a:r>
                    </a:p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оқу-әдістемелік материалдар/бағдарламалар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3.2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 (инновациялық, шығармашылық) қызметі немесе оқу-әдістемелік материалдар негізінде сөз сөйлеу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3.3 Зерттеу қызметі (тәжірибені зерттеу) негізінде баспасөздегі жарияланым</a:t>
                      </a:r>
                    </a:p>
                    <a:p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3.4 </a:t>
                      </a:r>
                    </a:p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Шығармашы</a:t>
                      </a:r>
                    </a:p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лық (сараптамалық, жұмыс) топтарға, жобаларға немесе конкурстық комиссияларға немесе қазылар алқасына, төрешілікке қатысу 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 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Оқу-әдістемелік материалдар немесе бағдарламалар негізінде тәжірибені</a:t>
                      </a:r>
                    </a:p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тарату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Біліктілікті арттыру курстары (бейіні (саласы) бойынша біреуден кем емес)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Сынып </a:t>
                      </a:r>
                      <a:r>
                        <a:rPr lang="kk-KZ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жетекшілік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 кураторлық  (бар болса)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798861"/>
                  </a:ext>
                </a:extLst>
              </a:tr>
              <a:tr h="401069">
                <a:tc rowSpan="4">
                  <a:txBody>
                    <a:bodyPr/>
                    <a:lstStyle/>
                    <a:p>
                      <a:r>
                        <a:rPr lang="ru-RU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Сәйкестігі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шебер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554427"/>
                  </a:ext>
                </a:extLst>
              </a:tr>
              <a:tr h="401069"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зерттеуші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679524"/>
                  </a:ext>
                </a:extLst>
              </a:tr>
              <a:tr h="401069"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сарапшы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920850"/>
                  </a:ext>
                </a:extLst>
              </a:tr>
              <a:tr h="557040">
                <a:tc vMerge="1">
                  <a:txBody>
                    <a:bodyPr/>
                    <a:lstStyle/>
                    <a:p>
                      <a:endParaRPr lang="ru-RU" sz="14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модер-атор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764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86090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3375</TotalTime>
  <Words>4003</Words>
  <Application>Microsoft Office PowerPoint</Application>
  <PresentationFormat>Широкоэкранный</PresentationFormat>
  <Paragraphs>887</Paragraphs>
  <Slides>22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9" baseType="lpstr">
      <vt:lpstr>Arial</vt:lpstr>
      <vt:lpstr>Arial Narrow</vt:lpstr>
      <vt:lpstr>Calibri</vt:lpstr>
      <vt:lpstr>Calibri Light</vt:lpstr>
      <vt:lpstr>Oswald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1. Білім сапасын қамтамасыз ету</vt:lpstr>
      <vt:lpstr>1. Білім сапасын қамтамасыз ету</vt:lpstr>
      <vt:lpstr>2. Жетістіктер</vt:lpstr>
      <vt:lpstr>2. Жетістіктер</vt:lpstr>
      <vt:lpstr>3. Тәжірибені жинақтау және тарату</vt:lpstr>
      <vt:lpstr>3. Тәжірибені жинақтау және тарату</vt:lpstr>
      <vt:lpstr>3. Тәжірибені жинақтау және тарату</vt:lpstr>
      <vt:lpstr>3. Тәжірибені жинақтау және тарату</vt:lpstr>
      <vt:lpstr>3. Тәжірибені жинақтау және тарату</vt:lpstr>
      <vt:lpstr>4. Біліктілікті арттыру</vt:lpstr>
      <vt:lpstr>Презентация PowerPoint</vt:lpstr>
      <vt:lpstr>Шешім қабылдау алгоритмі (мысал)</vt:lpstr>
      <vt:lpstr>Шешім қабылдау алгоритмі (мысал)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Мухамбетжанова Гульден Есмуратовна [ЦА]</dc:creator>
  <cp:lastModifiedBy>Мухамбетжанова Гульден Есмуратовна [ЦА]</cp:lastModifiedBy>
  <cp:revision>114</cp:revision>
  <dcterms:created xsi:type="dcterms:W3CDTF">2025-03-20T05:33:30Z</dcterms:created>
  <dcterms:modified xsi:type="dcterms:W3CDTF">2025-04-08T07:27:24Z</dcterms:modified>
</cp:coreProperties>
</file>