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70" r:id="rId16"/>
    <p:sldId id="269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13" Type="http://schemas.openxmlformats.org/officeDocument/2006/relationships/slide" Target="slide20.xml"/><Relationship Id="rId18" Type="http://schemas.openxmlformats.org/officeDocument/2006/relationships/slide" Target="slide7.xml"/><Relationship Id="rId3" Type="http://schemas.openxmlformats.org/officeDocument/2006/relationships/slide" Target="slide8.xml"/><Relationship Id="rId21" Type="http://schemas.openxmlformats.org/officeDocument/2006/relationships/slide" Target="slide22.xml"/><Relationship Id="rId7" Type="http://schemas.openxmlformats.org/officeDocument/2006/relationships/slide" Target="slide9.xml"/><Relationship Id="rId12" Type="http://schemas.openxmlformats.org/officeDocument/2006/relationships/slide" Target="slide15.xml"/><Relationship Id="rId17" Type="http://schemas.openxmlformats.org/officeDocument/2006/relationships/slide" Target="slide21.xml"/><Relationship Id="rId2" Type="http://schemas.openxmlformats.org/officeDocument/2006/relationships/slide" Target="slide3.xml"/><Relationship Id="rId16" Type="http://schemas.openxmlformats.org/officeDocument/2006/relationships/slide" Target="slide16.xml"/><Relationship Id="rId20" Type="http://schemas.openxmlformats.org/officeDocument/2006/relationships/slide" Target="slide17.xml"/><Relationship Id="rId1" Type="http://schemas.openxmlformats.org/officeDocument/2006/relationships/slideLayout" Target="../slideLayouts/slideLayout7.xml"/><Relationship Id="rId6" Type="http://schemas.openxmlformats.org/officeDocument/2006/relationships/slide" Target="slide4.xml"/><Relationship Id="rId11" Type="http://schemas.openxmlformats.org/officeDocument/2006/relationships/slide" Target="slide10.xml"/><Relationship Id="rId5" Type="http://schemas.openxmlformats.org/officeDocument/2006/relationships/slide" Target="slide18.xml"/><Relationship Id="rId15" Type="http://schemas.openxmlformats.org/officeDocument/2006/relationships/slide" Target="slide11.xml"/><Relationship Id="rId23" Type="http://schemas.openxmlformats.org/officeDocument/2006/relationships/image" Target="../media/image3.jpeg"/><Relationship Id="rId10" Type="http://schemas.openxmlformats.org/officeDocument/2006/relationships/slide" Target="slide5.xml"/><Relationship Id="rId19" Type="http://schemas.openxmlformats.org/officeDocument/2006/relationships/slide" Target="slide12.xml"/><Relationship Id="rId4" Type="http://schemas.openxmlformats.org/officeDocument/2006/relationships/slide" Target="slide13.xml"/><Relationship Id="rId9" Type="http://schemas.openxmlformats.org/officeDocument/2006/relationships/slide" Target="slide19.xml"/><Relationship Id="rId14" Type="http://schemas.openxmlformats.org/officeDocument/2006/relationships/slide" Target="slide6.xml"/><Relationship Id="rId22" Type="http://schemas.openxmlformats.org/officeDocument/2006/relationships/slide" Target="slide2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2285992"/>
            <a:ext cx="9144000" cy="1752600"/>
          </a:xfrm>
        </p:spPr>
        <p:txBody>
          <a:bodyPr>
            <a:noAutofit/>
          </a:bodyPr>
          <a:lstStyle/>
          <a:p>
            <a:pPr algn="ctr"/>
            <a:r>
              <a:rPr lang="ru-RU" sz="4400" b="1" i="1" dirty="0" smtClean="0">
                <a:latin typeface="Georgia" pitchFamily="18" charset="0"/>
              </a:rPr>
              <a:t>Своя игра </a:t>
            </a:r>
          </a:p>
          <a:p>
            <a:pPr algn="ctr"/>
            <a:r>
              <a:rPr lang="ru-RU" sz="4400" b="1" i="1" dirty="0" smtClean="0">
                <a:latin typeface="Georgia" pitchFamily="18" charset="0"/>
              </a:rPr>
              <a:t>«Государственные символы Республики Казахстан»</a:t>
            </a:r>
            <a:endParaRPr lang="ru-RU" sz="4400" b="1" i="1" dirty="0">
              <a:latin typeface="Georgia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l="2144" r="2779" b="3574"/>
          <a:stretch>
            <a:fillRect/>
          </a:stretch>
        </p:blipFill>
        <p:spPr bwMode="auto">
          <a:xfrm>
            <a:off x="0" y="0"/>
            <a:ext cx="9144000" cy="1927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1071546"/>
            <a:ext cx="814393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7030A0"/>
                </a:solidFill>
              </a:rPr>
              <a:t>Основой государственного герба является изображение на </a:t>
            </a:r>
            <a:r>
              <a:rPr lang="ru-RU" sz="3200" b="1" dirty="0" err="1" smtClean="0">
                <a:solidFill>
                  <a:srgbClr val="7030A0"/>
                </a:solidFill>
              </a:rPr>
              <a:t>голубом</a:t>
            </a:r>
            <a:r>
              <a:rPr lang="ru-RU" sz="3200" b="1" dirty="0" smtClean="0">
                <a:solidFill>
                  <a:srgbClr val="7030A0"/>
                </a:solidFill>
              </a:rPr>
              <a:t> фоне </a:t>
            </a:r>
            <a:r>
              <a:rPr lang="ru-RU" sz="3200" b="1" dirty="0" err="1" smtClean="0">
                <a:solidFill>
                  <a:srgbClr val="7030A0"/>
                </a:solidFill>
              </a:rPr>
              <a:t>шанырака</a:t>
            </a:r>
            <a:r>
              <a:rPr lang="ru-RU" sz="3200" b="1" dirty="0" smtClean="0">
                <a:solidFill>
                  <a:srgbClr val="7030A0"/>
                </a:solidFill>
              </a:rPr>
              <a:t>, от которого в виде солнечных лучей   в обрамлении крыльев мифических коней расходятся </a:t>
            </a:r>
            <a:endParaRPr lang="ru-RU" sz="3200" b="1" dirty="0">
              <a:solidFill>
                <a:srgbClr val="7030A0"/>
              </a:solidFill>
            </a:endParaRPr>
          </a:p>
        </p:txBody>
      </p:sp>
      <p:pic>
        <p:nvPicPr>
          <p:cNvPr id="4" name="Picture 2" descr="C:\Users\ES\Desktop\25.11.16\Оймо-чийме-Кыргызские-орнаменты-и-узоры-103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114925"/>
            <a:ext cx="9144000" cy="1743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1142984"/>
            <a:ext cx="771530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7030A0"/>
                </a:solidFill>
              </a:rPr>
              <a:t>Круг – это символ  1_________ , </a:t>
            </a:r>
          </a:p>
          <a:p>
            <a:r>
              <a:rPr lang="ru-RU" sz="3600" b="1" dirty="0" err="1" smtClean="0">
                <a:solidFill>
                  <a:srgbClr val="7030A0"/>
                </a:solidFill>
              </a:rPr>
              <a:t>шанырак</a:t>
            </a:r>
            <a:r>
              <a:rPr lang="ru-RU" sz="3600" b="1" dirty="0" smtClean="0">
                <a:solidFill>
                  <a:srgbClr val="7030A0"/>
                </a:solidFill>
              </a:rPr>
              <a:t> – 2__________,</a:t>
            </a:r>
          </a:p>
          <a:p>
            <a:r>
              <a:rPr lang="ru-RU" sz="3600" b="1" dirty="0" smtClean="0">
                <a:solidFill>
                  <a:srgbClr val="7030A0"/>
                </a:solidFill>
              </a:rPr>
              <a:t>золотокрылые скакуны с рогами в форме полумесяца – </a:t>
            </a:r>
            <a:r>
              <a:rPr lang="ru-RU" sz="3600" b="1" dirty="0" err="1" smtClean="0">
                <a:solidFill>
                  <a:srgbClr val="7030A0"/>
                </a:solidFill>
              </a:rPr>
              <a:t>тулпары</a:t>
            </a:r>
            <a:r>
              <a:rPr lang="ru-RU" sz="3600" b="1" dirty="0" smtClean="0">
                <a:solidFill>
                  <a:srgbClr val="7030A0"/>
                </a:solidFill>
              </a:rPr>
              <a:t>, олицетворяющие 3___________. </a:t>
            </a:r>
            <a:endParaRPr lang="ru-RU" sz="3600" dirty="0">
              <a:solidFill>
                <a:srgbClr val="7030A0"/>
              </a:solidFill>
            </a:endParaRPr>
          </a:p>
        </p:txBody>
      </p:sp>
      <p:pic>
        <p:nvPicPr>
          <p:cNvPr id="4" name="Picture 2" descr="C:\Users\ES\Desktop\25.11.16\Оймо-чийме-Кыргызские-орнаменты-и-узоры-103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114925"/>
            <a:ext cx="9144000" cy="1743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928670"/>
            <a:ext cx="842968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7030A0"/>
                </a:solidFill>
              </a:rPr>
              <a:t>Цветовая гамма нашего герба - золотистая и </a:t>
            </a:r>
            <a:r>
              <a:rPr lang="ru-RU" sz="3200" b="1" dirty="0" err="1" smtClean="0">
                <a:solidFill>
                  <a:srgbClr val="7030A0"/>
                </a:solidFill>
              </a:rPr>
              <a:t>голубая</a:t>
            </a:r>
            <a:r>
              <a:rPr lang="ru-RU" sz="3200" b="1" dirty="0" smtClean="0">
                <a:solidFill>
                  <a:srgbClr val="7030A0"/>
                </a:solidFill>
              </a:rPr>
              <a:t>. </a:t>
            </a:r>
          </a:p>
          <a:p>
            <a:pPr algn="ctr"/>
            <a:r>
              <a:rPr lang="ru-RU" sz="3200" b="1" dirty="0" smtClean="0">
                <a:solidFill>
                  <a:srgbClr val="7030A0"/>
                </a:solidFill>
              </a:rPr>
              <a:t>Первая соответствует светлому, ясному будущему. Наших народов. Голубое небо едино для всех народов мира. </a:t>
            </a:r>
          </a:p>
          <a:p>
            <a:pPr algn="ctr"/>
            <a:r>
              <a:rPr lang="ru-RU" sz="3200" b="1" dirty="0" smtClean="0">
                <a:solidFill>
                  <a:srgbClr val="7030A0"/>
                </a:solidFill>
              </a:rPr>
              <a:t>Его цвет в нашем гербе олицетворяет </a:t>
            </a:r>
            <a:endParaRPr lang="ru-RU" sz="3200" b="1" dirty="0">
              <a:solidFill>
                <a:srgbClr val="7030A0"/>
              </a:solidFill>
            </a:endParaRPr>
          </a:p>
        </p:txBody>
      </p:sp>
      <p:pic>
        <p:nvPicPr>
          <p:cNvPr id="4" name="Picture 2" descr="C:\Users\ES\Desktop\25.11.16\Оймо-чийме-Кыргызские-орнаменты-и-узоры-103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114925"/>
            <a:ext cx="9144000" cy="1743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4557" y="1571612"/>
            <a:ext cx="84994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7030A0"/>
                </a:solidFill>
                <a:latin typeface="Georgia" pitchFamily="18" charset="0"/>
              </a:rPr>
              <a:t>Кто является автором  гимна? </a:t>
            </a:r>
            <a:endParaRPr lang="ru-RU" sz="3600" b="1" i="1" dirty="0">
              <a:solidFill>
                <a:srgbClr val="7030A0"/>
              </a:solidFill>
              <a:latin typeface="Georgia" pitchFamily="18" charset="0"/>
            </a:endParaRPr>
          </a:p>
        </p:txBody>
      </p:sp>
      <p:pic>
        <p:nvPicPr>
          <p:cNvPr id="4098" name="Picture 2" descr="C:\Users\ES\Desktop\25.11.16\Оймо-чийме-Кыргызские-орнаменты-и-узоры-80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143380"/>
            <a:ext cx="1947537" cy="2714620"/>
          </a:xfrm>
          <a:prstGeom prst="rect">
            <a:avLst/>
          </a:prstGeom>
          <a:noFill/>
        </p:spPr>
      </p:pic>
      <p:pic>
        <p:nvPicPr>
          <p:cNvPr id="6" name="Picture 2" descr="C:\Users\ES\Desktop\25.11.16\Оймо-чийме-Кыргызские-орнаменты-и-узоры-8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96463" y="4143380"/>
            <a:ext cx="1947537" cy="27146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43042" y="1285860"/>
            <a:ext cx="500066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</a:rPr>
              <a:t>Композитор</a:t>
            </a:r>
          </a:p>
          <a:p>
            <a:pPr algn="ctr"/>
            <a:r>
              <a:rPr lang="ru-RU" sz="4400" b="1" dirty="0" smtClean="0">
                <a:solidFill>
                  <a:srgbClr val="7030A0"/>
                </a:solidFill>
              </a:rPr>
              <a:t> музыки гимна </a:t>
            </a:r>
            <a:endParaRPr lang="ru-RU" sz="4400" b="1" dirty="0">
              <a:solidFill>
                <a:srgbClr val="7030A0"/>
              </a:solidFill>
            </a:endParaRPr>
          </a:p>
        </p:txBody>
      </p:sp>
      <p:pic>
        <p:nvPicPr>
          <p:cNvPr id="4" name="Picture 2" descr="C:\Users\ES\Desktop\25.11.16\Оймо-чийме-Кыргызские-орнаменты-и-узоры-80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143380"/>
            <a:ext cx="1947537" cy="2714620"/>
          </a:xfrm>
          <a:prstGeom prst="rect">
            <a:avLst/>
          </a:prstGeom>
          <a:noFill/>
        </p:spPr>
      </p:pic>
      <p:pic>
        <p:nvPicPr>
          <p:cNvPr id="5" name="Picture 2" descr="C:\Users\ES\Desktop\25.11.16\Оймо-чийме-Кыргызские-орнаменты-и-узоры-8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96463" y="4143380"/>
            <a:ext cx="1947537" cy="27146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42910" y="1428736"/>
            <a:ext cx="764386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</a:rPr>
              <a:t>Когда гимном</a:t>
            </a:r>
          </a:p>
          <a:p>
            <a:pPr algn="ctr"/>
            <a:r>
              <a:rPr lang="ru-RU" sz="3600" b="1" dirty="0" smtClean="0">
                <a:solidFill>
                  <a:srgbClr val="7030A0"/>
                </a:solidFill>
              </a:rPr>
              <a:t> Республики Казахстан стала песня «Мой Казахстан» </a:t>
            </a:r>
            <a:endParaRPr lang="ru-RU" sz="3600" b="1" dirty="0">
              <a:solidFill>
                <a:srgbClr val="7030A0"/>
              </a:solidFill>
            </a:endParaRPr>
          </a:p>
        </p:txBody>
      </p:sp>
      <p:pic>
        <p:nvPicPr>
          <p:cNvPr id="4" name="Picture 2" descr="C:\Users\ES\Desktop\25.11.16\Оймо-чийме-Кыргызские-орнаменты-и-узоры-80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143380"/>
            <a:ext cx="1947537" cy="2714620"/>
          </a:xfrm>
          <a:prstGeom prst="rect">
            <a:avLst/>
          </a:prstGeom>
          <a:noFill/>
        </p:spPr>
      </p:pic>
      <p:pic>
        <p:nvPicPr>
          <p:cNvPr id="5" name="Picture 2" descr="C:\Users\ES\Desktop\25.11.16\Оймо-чийме-Кыргызские-орнаменты-и-узоры-8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96463" y="4143380"/>
            <a:ext cx="1947537" cy="27146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85786" y="1071546"/>
            <a:ext cx="778674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7030A0"/>
                </a:solidFill>
              </a:rPr>
              <a:t>С этого года и по 2006 гимном страны была песня с музыкой гимна Казахской ССР, в которой отражалась боль великой войны, дух приближающейся победы, дружба народов, трудовой энтузиазм. </a:t>
            </a:r>
            <a:endParaRPr lang="ru-RU" sz="3200" b="1" dirty="0">
              <a:solidFill>
                <a:srgbClr val="7030A0"/>
              </a:solidFill>
            </a:endParaRPr>
          </a:p>
        </p:txBody>
      </p:sp>
      <p:pic>
        <p:nvPicPr>
          <p:cNvPr id="4" name="Picture 2" descr="C:\Users\ES\Desktop\25.11.16\Оймо-чийме-Кыргызские-орнаменты-и-узоры-80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143380"/>
            <a:ext cx="1947537" cy="2714620"/>
          </a:xfrm>
          <a:prstGeom prst="rect">
            <a:avLst/>
          </a:prstGeom>
          <a:noFill/>
        </p:spPr>
      </p:pic>
      <p:pic>
        <p:nvPicPr>
          <p:cNvPr id="5" name="Picture 2" descr="C:\Users\ES\Desktop\25.11.16\Оймо-чийме-Кыргызские-орнаменты-и-узоры-8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96463" y="4143380"/>
            <a:ext cx="1947537" cy="27146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1214422"/>
            <a:ext cx="6941580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7030A0"/>
                </a:solidFill>
              </a:rPr>
              <a:t>Переведите  припев гимна</a:t>
            </a:r>
          </a:p>
          <a:p>
            <a:pPr algn="ctr"/>
            <a:r>
              <a:rPr lang="ru-RU" sz="4000" b="1" dirty="0" smtClean="0">
                <a:solidFill>
                  <a:srgbClr val="7030A0"/>
                </a:solidFill>
              </a:rPr>
              <a:t> на русский язык</a:t>
            </a:r>
            <a:endParaRPr lang="ru-RU" sz="4000" b="1" dirty="0">
              <a:solidFill>
                <a:srgbClr val="7030A0"/>
              </a:solidFill>
            </a:endParaRPr>
          </a:p>
        </p:txBody>
      </p:sp>
      <p:pic>
        <p:nvPicPr>
          <p:cNvPr id="4" name="Picture 2" descr="C:\Users\ES\Desktop\25.11.16\Оймо-чийме-Кыргызские-орнаменты-и-узоры-80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143380"/>
            <a:ext cx="1947537" cy="2714620"/>
          </a:xfrm>
          <a:prstGeom prst="rect">
            <a:avLst/>
          </a:prstGeom>
          <a:noFill/>
        </p:spPr>
      </p:pic>
      <p:pic>
        <p:nvPicPr>
          <p:cNvPr id="5" name="Picture 2" descr="C:\Users\ES\Desktop\25.11.16\Оймо-чийме-Кыргызские-орнаменты-и-узоры-8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96463" y="4143380"/>
            <a:ext cx="1947537" cy="27146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28662" y="1357298"/>
            <a:ext cx="751327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7030A0"/>
                </a:solidFill>
              </a:rPr>
              <a:t>Государственные праздники </a:t>
            </a:r>
            <a:endParaRPr lang="ru-RU" sz="4000" b="1" dirty="0">
              <a:solidFill>
                <a:srgbClr val="7030A0"/>
              </a:solidFill>
            </a:endParaRPr>
          </a:p>
        </p:txBody>
      </p:sp>
      <p:pic>
        <p:nvPicPr>
          <p:cNvPr id="4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 l="58507" t="6250" r="5815" b="6696"/>
          <a:stretch>
            <a:fillRect/>
          </a:stretch>
        </p:blipFill>
        <p:spPr bwMode="auto">
          <a:xfrm>
            <a:off x="0" y="4556454"/>
            <a:ext cx="1071538" cy="230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 l="3797" t="6250" r="5815" b="6696"/>
          <a:stretch>
            <a:fillRect/>
          </a:stretch>
        </p:blipFill>
        <p:spPr bwMode="auto">
          <a:xfrm>
            <a:off x="1071538" y="4556454"/>
            <a:ext cx="2643206" cy="230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 l="3797" t="6250" r="5815" b="6696"/>
          <a:stretch>
            <a:fillRect/>
          </a:stretch>
        </p:blipFill>
        <p:spPr bwMode="auto">
          <a:xfrm>
            <a:off x="3714744" y="4556454"/>
            <a:ext cx="2714644" cy="230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/>
          <a:srcRect l="3797" t="6250" r="5815" b="6696"/>
          <a:stretch>
            <a:fillRect/>
          </a:stretch>
        </p:blipFill>
        <p:spPr bwMode="auto">
          <a:xfrm>
            <a:off x="6429356" y="4556454"/>
            <a:ext cx="2714644" cy="230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28794" y="1428736"/>
            <a:ext cx="585775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</a:rPr>
              <a:t>Религия Казахстана </a:t>
            </a:r>
            <a:endParaRPr lang="ru-RU" sz="4400" b="1" dirty="0">
              <a:solidFill>
                <a:srgbClr val="7030A0"/>
              </a:solidFill>
            </a:endParaRPr>
          </a:p>
        </p:txBody>
      </p:sp>
      <p:pic>
        <p:nvPicPr>
          <p:cNvPr id="4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 l="58507" t="6250" r="5815" b="6696"/>
          <a:stretch>
            <a:fillRect/>
          </a:stretch>
        </p:blipFill>
        <p:spPr bwMode="auto">
          <a:xfrm>
            <a:off x="0" y="4556454"/>
            <a:ext cx="1071538" cy="230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 l="3797" t="6250" r="5815" b="6696"/>
          <a:stretch>
            <a:fillRect/>
          </a:stretch>
        </p:blipFill>
        <p:spPr bwMode="auto">
          <a:xfrm>
            <a:off x="1071538" y="4556454"/>
            <a:ext cx="2643206" cy="230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 l="3797" t="6250" r="5815" b="6696"/>
          <a:stretch>
            <a:fillRect/>
          </a:stretch>
        </p:blipFill>
        <p:spPr bwMode="auto">
          <a:xfrm>
            <a:off x="3714744" y="4556454"/>
            <a:ext cx="2714644" cy="230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/>
          <a:srcRect l="3797" t="6250" r="5815" b="6696"/>
          <a:stretch>
            <a:fillRect/>
          </a:stretch>
        </p:blipFill>
        <p:spPr bwMode="auto">
          <a:xfrm>
            <a:off x="6429356" y="4556454"/>
            <a:ext cx="2714644" cy="230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2" y="428604"/>
          <a:ext cx="8643997" cy="4710303"/>
        </p:xfrm>
        <a:graphic>
          <a:graphicData uri="http://schemas.openxmlformats.org/drawingml/2006/table">
            <a:tbl>
              <a:tblPr/>
              <a:tblGrid>
                <a:gridCol w="2160322"/>
                <a:gridCol w="2161225"/>
                <a:gridCol w="2161225"/>
                <a:gridCol w="216122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 b="1" dirty="0">
                          <a:solidFill>
                            <a:srgbClr val="7030A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Флаг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 b="1">
                          <a:solidFill>
                            <a:srgbClr val="7030A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Герб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 b="1">
                          <a:solidFill>
                            <a:srgbClr val="7030A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Гимн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 b="1" dirty="0">
                          <a:solidFill>
                            <a:srgbClr val="7030A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Разное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2" action="ppaction://hlinksldjump"/>
                        </a:rPr>
                        <a:t>100</a:t>
                      </a:r>
                      <a:endParaRPr lang="ru-RU" sz="4800" dirty="0">
                        <a:solidFill>
                          <a:srgbClr val="7030A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 dirty="0">
                          <a:solidFill>
                            <a:srgbClr val="7030A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3" action="ppaction://hlinksldjump"/>
                        </a:rPr>
                        <a:t>100</a:t>
                      </a:r>
                      <a:endParaRPr lang="ru-RU" sz="4800" dirty="0">
                        <a:solidFill>
                          <a:srgbClr val="7030A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 dirty="0">
                          <a:solidFill>
                            <a:srgbClr val="7030A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4" action="ppaction://hlinksldjump"/>
                        </a:rPr>
                        <a:t>100</a:t>
                      </a:r>
                      <a:endParaRPr lang="ru-RU" sz="4800" dirty="0">
                        <a:solidFill>
                          <a:srgbClr val="7030A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 dirty="0">
                          <a:solidFill>
                            <a:srgbClr val="7030A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5" action="ppaction://hlinksldjump"/>
                        </a:rPr>
                        <a:t>100</a:t>
                      </a:r>
                      <a:endParaRPr lang="ru-RU" sz="4800" dirty="0">
                        <a:solidFill>
                          <a:srgbClr val="7030A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 dirty="0">
                          <a:solidFill>
                            <a:srgbClr val="7030A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6" action="ppaction://hlinksldjump"/>
                        </a:rPr>
                        <a:t>200</a:t>
                      </a:r>
                      <a:endParaRPr lang="ru-RU" sz="4800" dirty="0">
                        <a:solidFill>
                          <a:srgbClr val="7030A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 dirty="0">
                          <a:solidFill>
                            <a:srgbClr val="7030A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7" action="ppaction://hlinksldjump"/>
                        </a:rPr>
                        <a:t>200</a:t>
                      </a:r>
                      <a:endParaRPr lang="ru-RU" sz="4800" dirty="0">
                        <a:solidFill>
                          <a:srgbClr val="7030A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 dirty="0">
                          <a:solidFill>
                            <a:srgbClr val="7030A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8" action="ppaction://hlinksldjump"/>
                        </a:rPr>
                        <a:t>200</a:t>
                      </a:r>
                      <a:endParaRPr lang="ru-RU" sz="4800" dirty="0">
                        <a:solidFill>
                          <a:srgbClr val="7030A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 dirty="0">
                          <a:solidFill>
                            <a:srgbClr val="7030A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9" action="ppaction://hlinksldjump"/>
                        </a:rPr>
                        <a:t>200</a:t>
                      </a:r>
                      <a:endParaRPr lang="ru-RU" sz="4800" dirty="0">
                        <a:solidFill>
                          <a:srgbClr val="7030A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 dirty="0">
                          <a:solidFill>
                            <a:srgbClr val="7030A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10" action="ppaction://hlinksldjump"/>
                        </a:rPr>
                        <a:t>300</a:t>
                      </a:r>
                      <a:endParaRPr lang="ru-RU" sz="4800" dirty="0">
                        <a:solidFill>
                          <a:srgbClr val="7030A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 dirty="0">
                          <a:solidFill>
                            <a:srgbClr val="7030A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11" action="ppaction://hlinksldjump"/>
                        </a:rPr>
                        <a:t>300</a:t>
                      </a:r>
                      <a:endParaRPr lang="ru-RU" sz="4800" dirty="0">
                        <a:solidFill>
                          <a:srgbClr val="7030A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 dirty="0">
                          <a:solidFill>
                            <a:srgbClr val="7030A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12" action="ppaction://hlinksldjump"/>
                        </a:rPr>
                        <a:t>300</a:t>
                      </a:r>
                      <a:endParaRPr lang="ru-RU" sz="4800" dirty="0">
                        <a:solidFill>
                          <a:srgbClr val="7030A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 dirty="0">
                          <a:solidFill>
                            <a:srgbClr val="7030A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13" action="ppaction://hlinksldjump"/>
                        </a:rPr>
                        <a:t>300</a:t>
                      </a:r>
                      <a:endParaRPr lang="ru-RU" sz="4800" dirty="0">
                        <a:solidFill>
                          <a:srgbClr val="7030A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 dirty="0">
                          <a:solidFill>
                            <a:srgbClr val="7030A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14" action="ppaction://hlinksldjump"/>
                        </a:rPr>
                        <a:t>400</a:t>
                      </a:r>
                      <a:endParaRPr lang="ru-RU" sz="4800" dirty="0">
                        <a:solidFill>
                          <a:srgbClr val="7030A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 dirty="0">
                          <a:solidFill>
                            <a:srgbClr val="7030A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15" action="ppaction://hlinksldjump"/>
                        </a:rPr>
                        <a:t>400</a:t>
                      </a:r>
                      <a:endParaRPr lang="ru-RU" sz="4800" dirty="0">
                        <a:solidFill>
                          <a:srgbClr val="7030A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 dirty="0">
                          <a:solidFill>
                            <a:srgbClr val="7030A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16" action="ppaction://hlinksldjump"/>
                        </a:rPr>
                        <a:t>400</a:t>
                      </a:r>
                      <a:endParaRPr lang="ru-RU" sz="4800" dirty="0">
                        <a:solidFill>
                          <a:srgbClr val="7030A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 dirty="0">
                          <a:solidFill>
                            <a:srgbClr val="7030A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17" action="ppaction://hlinksldjump"/>
                        </a:rPr>
                        <a:t>400</a:t>
                      </a:r>
                      <a:endParaRPr lang="ru-RU" sz="4800" dirty="0">
                        <a:solidFill>
                          <a:srgbClr val="7030A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 dirty="0">
                          <a:solidFill>
                            <a:srgbClr val="7030A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18" action="ppaction://hlinksldjump"/>
                        </a:rPr>
                        <a:t>500</a:t>
                      </a:r>
                      <a:endParaRPr lang="ru-RU" sz="4800" dirty="0">
                        <a:solidFill>
                          <a:srgbClr val="7030A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 dirty="0">
                          <a:solidFill>
                            <a:srgbClr val="7030A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19" action="ppaction://hlinksldjump"/>
                        </a:rPr>
                        <a:t>500</a:t>
                      </a:r>
                      <a:endParaRPr lang="ru-RU" sz="4800" dirty="0">
                        <a:solidFill>
                          <a:srgbClr val="7030A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 dirty="0">
                          <a:solidFill>
                            <a:srgbClr val="7030A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20" action="ppaction://hlinksldjump"/>
                        </a:rPr>
                        <a:t>500</a:t>
                      </a:r>
                      <a:endParaRPr lang="ru-RU" sz="4800" dirty="0">
                        <a:solidFill>
                          <a:srgbClr val="7030A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 dirty="0">
                          <a:solidFill>
                            <a:srgbClr val="7030A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21" action="ppaction://hlinksldjump"/>
                        </a:rPr>
                        <a:t>500</a:t>
                      </a:r>
                      <a:endParaRPr lang="ru-RU" sz="4800" dirty="0">
                        <a:solidFill>
                          <a:srgbClr val="7030A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7170" name="Picture 2">
            <a:hlinkClick r:id="rId22" action="ppaction://hlinksldjump"/>
          </p:cNvPr>
          <p:cNvPicPr>
            <a:picLocks noChangeAspect="1" noChangeArrowheads="1"/>
          </p:cNvPicPr>
          <p:nvPr/>
        </p:nvPicPr>
        <p:blipFill>
          <a:blip r:embed="rId23"/>
          <a:srcRect/>
          <a:stretch>
            <a:fillRect/>
          </a:stretch>
        </p:blipFill>
        <p:spPr bwMode="auto">
          <a:xfrm>
            <a:off x="0" y="5357826"/>
            <a:ext cx="9144000" cy="150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71604" y="1785926"/>
            <a:ext cx="654544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7030A0"/>
                </a:solidFill>
              </a:rPr>
              <a:t>Население Казахстана </a:t>
            </a:r>
            <a:endParaRPr lang="ru-RU" sz="4400" b="1" dirty="0">
              <a:solidFill>
                <a:srgbClr val="7030A0"/>
              </a:solidFill>
            </a:endParaRPr>
          </a:p>
        </p:txBody>
      </p:sp>
      <p:pic>
        <p:nvPicPr>
          <p:cNvPr id="4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 l="58507" t="6250" r="5815" b="6696"/>
          <a:stretch>
            <a:fillRect/>
          </a:stretch>
        </p:blipFill>
        <p:spPr bwMode="auto">
          <a:xfrm>
            <a:off x="0" y="4556454"/>
            <a:ext cx="1071538" cy="230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 l="3797" t="6250" r="5815" b="6696"/>
          <a:stretch>
            <a:fillRect/>
          </a:stretch>
        </p:blipFill>
        <p:spPr bwMode="auto">
          <a:xfrm>
            <a:off x="1071538" y="4556454"/>
            <a:ext cx="2643206" cy="230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 l="3797" t="6250" r="5815" b="6696"/>
          <a:stretch>
            <a:fillRect/>
          </a:stretch>
        </p:blipFill>
        <p:spPr bwMode="auto">
          <a:xfrm>
            <a:off x="3714744" y="4556454"/>
            <a:ext cx="2714644" cy="230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/>
          <a:srcRect l="3797" t="6250" r="5815" b="6696"/>
          <a:stretch>
            <a:fillRect/>
          </a:stretch>
        </p:blipFill>
        <p:spPr bwMode="auto">
          <a:xfrm>
            <a:off x="6429356" y="4556454"/>
            <a:ext cx="2714644" cy="230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85786" y="928670"/>
            <a:ext cx="764386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</a:rPr>
              <a:t>Когда был подписан указ, имеющий силу Конституционного закона </a:t>
            </a:r>
          </a:p>
          <a:p>
            <a:pPr algn="ctr"/>
            <a:r>
              <a:rPr lang="ru-RU" sz="3600" b="1" dirty="0" smtClean="0">
                <a:solidFill>
                  <a:srgbClr val="7030A0"/>
                </a:solidFill>
              </a:rPr>
              <a:t>«О государственных символах»? </a:t>
            </a:r>
            <a:endParaRPr lang="ru-RU" sz="3600" b="1" dirty="0">
              <a:solidFill>
                <a:srgbClr val="7030A0"/>
              </a:solidFill>
            </a:endParaRPr>
          </a:p>
        </p:txBody>
      </p:sp>
      <p:pic>
        <p:nvPicPr>
          <p:cNvPr id="4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 l="58507" t="6250" r="5815" b="6696"/>
          <a:stretch>
            <a:fillRect/>
          </a:stretch>
        </p:blipFill>
        <p:spPr bwMode="auto">
          <a:xfrm>
            <a:off x="0" y="4556454"/>
            <a:ext cx="1071538" cy="230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 l="3797" t="6250" r="5815" b="6696"/>
          <a:stretch>
            <a:fillRect/>
          </a:stretch>
        </p:blipFill>
        <p:spPr bwMode="auto">
          <a:xfrm>
            <a:off x="1071538" y="4556454"/>
            <a:ext cx="2714644" cy="230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 l="3797" t="6250" r="5815" b="6696"/>
          <a:stretch>
            <a:fillRect/>
          </a:stretch>
        </p:blipFill>
        <p:spPr bwMode="auto">
          <a:xfrm>
            <a:off x="3786182" y="4556454"/>
            <a:ext cx="2643206" cy="230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/>
          <a:srcRect l="3797" t="6250" r="5815" b="6696"/>
          <a:stretch>
            <a:fillRect/>
          </a:stretch>
        </p:blipFill>
        <p:spPr bwMode="auto">
          <a:xfrm>
            <a:off x="6429356" y="4556454"/>
            <a:ext cx="2714644" cy="230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00034" y="1357298"/>
            <a:ext cx="839806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7030A0"/>
                </a:solidFill>
              </a:rPr>
              <a:t>Политическая структура страны</a:t>
            </a:r>
            <a:endParaRPr lang="ru-RU" sz="4000" dirty="0">
              <a:solidFill>
                <a:srgbClr val="7030A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 l="3797" t="6250" r="5815" b="6696"/>
          <a:stretch>
            <a:fillRect/>
          </a:stretch>
        </p:blipFill>
        <p:spPr bwMode="auto">
          <a:xfrm>
            <a:off x="1071538" y="4556454"/>
            <a:ext cx="2714644" cy="230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 l="3797" t="6250" r="5815" b="6696"/>
          <a:stretch>
            <a:fillRect/>
          </a:stretch>
        </p:blipFill>
        <p:spPr bwMode="auto">
          <a:xfrm>
            <a:off x="6429356" y="4556454"/>
            <a:ext cx="2714644" cy="230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 l="3797" t="6250" r="5815" b="6696"/>
          <a:stretch>
            <a:fillRect/>
          </a:stretch>
        </p:blipFill>
        <p:spPr bwMode="auto">
          <a:xfrm>
            <a:off x="3786182" y="4556454"/>
            <a:ext cx="2714644" cy="230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2"/>
          <a:srcRect l="58507" t="6250" r="5815" b="6696"/>
          <a:stretch>
            <a:fillRect/>
          </a:stretch>
        </p:blipFill>
        <p:spPr bwMode="auto">
          <a:xfrm>
            <a:off x="0" y="4556454"/>
            <a:ext cx="1071538" cy="230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4282" y="1857364"/>
            <a:ext cx="8572560" cy="5213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200" b="1" i="1" dirty="0" smtClean="0">
                <a:solidFill>
                  <a:srgbClr val="7030A0"/>
                </a:solidFill>
                <a:latin typeface="Georgia" pitchFamily="18" charset="0"/>
                <a:cs typeface="Times New Roman" pitchFamily="18" charset="0"/>
              </a:rPr>
              <a:t>Казахстан- это край </a:t>
            </a:r>
          </a:p>
          <a:p>
            <a:pPr algn="ctr">
              <a:lnSpc>
                <a:spcPct val="80000"/>
              </a:lnSpc>
            </a:pPr>
            <a:r>
              <a:rPr lang="ru-RU" sz="3200" b="1" i="1" dirty="0" smtClean="0">
                <a:solidFill>
                  <a:srgbClr val="7030A0"/>
                </a:solidFill>
                <a:latin typeface="Georgia" pitchFamily="18" charset="0"/>
                <a:cs typeface="Times New Roman" pitchFamily="18" charset="0"/>
              </a:rPr>
              <a:t>отар и пшеницы.</a:t>
            </a:r>
          </a:p>
          <a:p>
            <a:pPr algn="ctr">
              <a:lnSpc>
                <a:spcPct val="80000"/>
              </a:lnSpc>
            </a:pPr>
            <a:r>
              <a:rPr lang="ru-RU" sz="3200" b="1" i="1" dirty="0" smtClean="0">
                <a:solidFill>
                  <a:srgbClr val="7030A0"/>
                </a:solidFill>
                <a:latin typeface="Georgia" pitchFamily="18" charset="0"/>
                <a:cs typeface="Times New Roman" pitchFamily="18" charset="0"/>
              </a:rPr>
              <a:t>Край, и степи, и горы, </a:t>
            </a:r>
          </a:p>
          <a:p>
            <a:pPr algn="ctr">
              <a:lnSpc>
                <a:spcPct val="80000"/>
              </a:lnSpc>
            </a:pPr>
            <a:r>
              <a:rPr lang="ru-RU" sz="3200" b="1" i="1" dirty="0" smtClean="0">
                <a:solidFill>
                  <a:srgbClr val="7030A0"/>
                </a:solidFill>
                <a:latin typeface="Georgia" pitchFamily="18" charset="0"/>
                <a:cs typeface="Times New Roman" pitchFamily="18" charset="0"/>
              </a:rPr>
              <a:t>вместивший в границы.</a:t>
            </a:r>
          </a:p>
          <a:p>
            <a:pPr algn="ctr">
              <a:lnSpc>
                <a:spcPct val="80000"/>
              </a:lnSpc>
            </a:pPr>
            <a:r>
              <a:rPr lang="ru-RU" sz="3200" b="1" i="1" dirty="0" smtClean="0">
                <a:solidFill>
                  <a:srgbClr val="7030A0"/>
                </a:solidFill>
                <a:latin typeface="Georgia" pitchFamily="18" charset="0"/>
                <a:cs typeface="Times New Roman" pitchFamily="18" charset="0"/>
              </a:rPr>
              <a:t>Край заоблачных пиков, </a:t>
            </a:r>
          </a:p>
          <a:p>
            <a:pPr algn="ctr">
              <a:lnSpc>
                <a:spcPct val="80000"/>
              </a:lnSpc>
            </a:pPr>
            <a:r>
              <a:rPr lang="ru-RU" sz="3200" b="1" i="1" dirty="0" err="1" smtClean="0">
                <a:solidFill>
                  <a:srgbClr val="7030A0"/>
                </a:solidFill>
                <a:latin typeface="Georgia" pitchFamily="18" charset="0"/>
                <a:cs typeface="Times New Roman" pitchFamily="18" charset="0"/>
              </a:rPr>
              <a:t>джайляу</a:t>
            </a:r>
            <a:r>
              <a:rPr lang="ru-RU" sz="3200" b="1" i="1" dirty="0" smtClean="0">
                <a:solidFill>
                  <a:srgbClr val="7030A0"/>
                </a:solidFill>
                <a:latin typeface="Georgia" pitchFamily="18" charset="0"/>
                <a:cs typeface="Times New Roman" pitchFamily="18" charset="0"/>
              </a:rPr>
              <a:t> широких,</a:t>
            </a:r>
          </a:p>
          <a:p>
            <a:pPr algn="ctr">
              <a:lnSpc>
                <a:spcPct val="80000"/>
              </a:lnSpc>
            </a:pPr>
            <a:r>
              <a:rPr lang="ru-RU" sz="3200" b="1" i="1" dirty="0" smtClean="0">
                <a:solidFill>
                  <a:srgbClr val="7030A0"/>
                </a:solidFill>
                <a:latin typeface="Georgia" pitchFamily="18" charset="0"/>
                <a:cs typeface="Times New Roman" pitchFamily="18" charset="0"/>
              </a:rPr>
              <a:t>Неуёмных и пенистых</a:t>
            </a:r>
          </a:p>
          <a:p>
            <a:pPr algn="ctr">
              <a:lnSpc>
                <a:spcPct val="80000"/>
              </a:lnSpc>
            </a:pPr>
            <a:r>
              <a:rPr lang="ru-RU" sz="3200" b="1" i="1" dirty="0" smtClean="0">
                <a:solidFill>
                  <a:srgbClr val="7030A0"/>
                </a:solidFill>
                <a:latin typeface="Georgia" pitchFamily="18" charset="0"/>
                <a:cs typeface="Times New Roman" pitchFamily="18" charset="0"/>
              </a:rPr>
              <a:t> речек протоки,</a:t>
            </a:r>
          </a:p>
          <a:p>
            <a:pPr algn="ctr">
              <a:lnSpc>
                <a:spcPct val="80000"/>
              </a:lnSpc>
            </a:pPr>
            <a:r>
              <a:rPr lang="ru-RU" sz="3200" b="1" i="1" dirty="0" smtClean="0">
                <a:solidFill>
                  <a:srgbClr val="7030A0"/>
                </a:solidFill>
                <a:latin typeface="Georgia" pitchFamily="18" charset="0"/>
                <a:cs typeface="Times New Roman" pitchFamily="18" charset="0"/>
              </a:rPr>
              <a:t>Край батыров, героев</a:t>
            </a:r>
          </a:p>
          <a:p>
            <a:pPr algn="ctr">
              <a:lnSpc>
                <a:spcPct val="80000"/>
              </a:lnSpc>
            </a:pPr>
            <a:r>
              <a:rPr lang="ru-RU" sz="3200" b="1" i="1" dirty="0" smtClean="0">
                <a:solidFill>
                  <a:srgbClr val="7030A0"/>
                </a:solidFill>
                <a:latin typeface="Georgia" pitchFamily="18" charset="0"/>
                <a:cs typeface="Times New Roman" pitchFamily="18" charset="0"/>
              </a:rPr>
              <a:t> порывистый край,</a:t>
            </a:r>
          </a:p>
          <a:p>
            <a:pPr algn="ctr">
              <a:lnSpc>
                <a:spcPct val="80000"/>
              </a:lnSpc>
            </a:pPr>
            <a:r>
              <a:rPr lang="ru-RU" sz="3200" b="1" i="1" dirty="0" smtClean="0">
                <a:solidFill>
                  <a:srgbClr val="7030A0"/>
                </a:solidFill>
                <a:latin typeface="Georgia" pitchFamily="18" charset="0"/>
                <a:cs typeface="Times New Roman" pitchFamily="18" charset="0"/>
              </a:rPr>
              <a:t>Лишь о нем мои думы, </a:t>
            </a:r>
          </a:p>
          <a:p>
            <a:pPr algn="ctr">
              <a:lnSpc>
                <a:spcPct val="80000"/>
              </a:lnSpc>
            </a:pPr>
            <a:r>
              <a:rPr lang="ru-RU" sz="3200" b="1" i="1" dirty="0" smtClean="0">
                <a:solidFill>
                  <a:srgbClr val="7030A0"/>
                </a:solidFill>
                <a:latin typeface="Georgia" pitchFamily="18" charset="0"/>
                <a:cs typeface="Times New Roman" pitchFamily="18" charset="0"/>
              </a:rPr>
              <a:t>о нем мои строки.</a:t>
            </a:r>
          </a:p>
          <a:p>
            <a:pPr algn="r">
              <a:lnSpc>
                <a:spcPct val="80000"/>
              </a:lnSpc>
            </a:pPr>
            <a:r>
              <a:rPr lang="ru-RU" sz="3200" b="1" i="1" dirty="0" smtClean="0">
                <a:solidFill>
                  <a:srgbClr val="7030A0"/>
                </a:solidFill>
                <a:latin typeface="Georgia" pitchFamily="18" charset="0"/>
                <a:cs typeface="Times New Roman" pitchFamily="18" charset="0"/>
              </a:rPr>
              <a:t> </a:t>
            </a:r>
            <a:endParaRPr lang="ru-RU" sz="3200" b="1" i="1" dirty="0">
              <a:solidFill>
                <a:srgbClr val="7030A0"/>
              </a:solidFill>
              <a:latin typeface="Georgia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 l="2344" t="5793" r="3906" b="6316"/>
          <a:stretch>
            <a:fillRect/>
          </a:stretch>
        </p:blipFill>
        <p:spPr bwMode="auto">
          <a:xfrm>
            <a:off x="0" y="0"/>
            <a:ext cx="9144000" cy="1808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1142984"/>
            <a:ext cx="664373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4800" b="1" i="1" dirty="0" smtClean="0">
              <a:solidFill>
                <a:srgbClr val="7030A0"/>
              </a:solidFill>
              <a:latin typeface="Georgia" pitchFamily="18" charset="0"/>
              <a:cs typeface="Times New Roman" pitchFamily="18" charset="0"/>
            </a:endParaRPr>
          </a:p>
          <a:p>
            <a:pPr algn="ctr"/>
            <a:r>
              <a:rPr lang="ru-RU" sz="4800" b="1" i="1" dirty="0" smtClean="0">
                <a:solidFill>
                  <a:srgbClr val="7030A0"/>
                </a:solidFill>
                <a:latin typeface="Georgia" pitchFamily="18" charset="0"/>
                <a:cs typeface="Times New Roman" pitchFamily="18" charset="0"/>
              </a:rPr>
              <a:t>Цвета флага </a:t>
            </a:r>
            <a:endParaRPr lang="ru-RU" sz="4800" i="1" dirty="0">
              <a:solidFill>
                <a:srgbClr val="7030A0"/>
              </a:solidFill>
              <a:latin typeface="Georgia" pitchFamily="18" charset="0"/>
              <a:cs typeface="Times New Roman" pitchFamily="18" charset="0"/>
            </a:endParaRPr>
          </a:p>
        </p:txBody>
      </p:sp>
      <p:pic>
        <p:nvPicPr>
          <p:cNvPr id="1030" name="Picture 6" descr="C:\Users\ES\Desktop\25.11.16\ornam00803.gif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571744"/>
            <a:ext cx="1629279" cy="4286256"/>
          </a:xfrm>
          <a:prstGeom prst="rect">
            <a:avLst/>
          </a:prstGeom>
          <a:noFill/>
        </p:spPr>
      </p:pic>
      <p:pic>
        <p:nvPicPr>
          <p:cNvPr id="9" name="Picture 6" descr="C:\Users\ES\Desktop\25.11.16\ornam00803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14721" y="2571744"/>
            <a:ext cx="1629279" cy="4286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43042" y="1142984"/>
            <a:ext cx="592935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</a:rPr>
              <a:t>Заслуженный деятель искусств Казахстана, автор флага передал воплощение мечты поколений о светлом будущем родной земли</a:t>
            </a:r>
            <a:endParaRPr lang="ru-RU" sz="3600" dirty="0">
              <a:solidFill>
                <a:srgbClr val="7030A0"/>
              </a:solidFill>
            </a:endParaRPr>
          </a:p>
        </p:txBody>
      </p:sp>
      <p:pic>
        <p:nvPicPr>
          <p:cNvPr id="4" name="Picture 6" descr="C:\Users\ES\Desktop\25.11.16\ornam00803.gif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571744"/>
            <a:ext cx="1629279" cy="4286256"/>
          </a:xfrm>
          <a:prstGeom prst="rect">
            <a:avLst/>
          </a:prstGeom>
          <a:noFill/>
        </p:spPr>
      </p:pic>
      <p:pic>
        <p:nvPicPr>
          <p:cNvPr id="5" name="Picture 6" descr="C:\Users\ES\Desktop\25.11.16\ornam00803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14721" y="2571744"/>
            <a:ext cx="1629279" cy="4286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1604" y="1357298"/>
            <a:ext cx="607223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7030A0"/>
                </a:solidFill>
              </a:rPr>
              <a:t>О чем свидетельствует </a:t>
            </a:r>
            <a:r>
              <a:rPr lang="ru-RU" sz="4000" b="1" dirty="0" err="1" smtClean="0">
                <a:solidFill>
                  <a:srgbClr val="7030A0"/>
                </a:solidFill>
              </a:rPr>
              <a:t>голубой</a:t>
            </a:r>
            <a:r>
              <a:rPr lang="ru-RU" sz="4000" b="1" dirty="0" smtClean="0">
                <a:solidFill>
                  <a:srgbClr val="7030A0"/>
                </a:solidFill>
              </a:rPr>
              <a:t> цвет флага </a:t>
            </a:r>
          </a:p>
          <a:p>
            <a:pPr algn="ctr"/>
            <a:r>
              <a:rPr lang="ru-RU" sz="4000" b="1" dirty="0" smtClean="0">
                <a:solidFill>
                  <a:srgbClr val="7030A0"/>
                </a:solidFill>
              </a:rPr>
              <a:t>и изображенное </a:t>
            </a:r>
          </a:p>
          <a:p>
            <a:pPr algn="ctr"/>
            <a:r>
              <a:rPr lang="ru-RU" sz="4000" b="1" dirty="0" smtClean="0">
                <a:solidFill>
                  <a:srgbClr val="7030A0"/>
                </a:solidFill>
              </a:rPr>
              <a:t>на нем Солнце? </a:t>
            </a:r>
            <a:endParaRPr lang="ru-RU" sz="4000" dirty="0">
              <a:solidFill>
                <a:srgbClr val="7030A0"/>
              </a:solidFill>
            </a:endParaRPr>
          </a:p>
        </p:txBody>
      </p:sp>
      <p:pic>
        <p:nvPicPr>
          <p:cNvPr id="4" name="Picture 6" descr="C:\Users\ES\Desktop\25.11.16\ornam00803.gif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571744"/>
            <a:ext cx="1629279" cy="4286256"/>
          </a:xfrm>
          <a:prstGeom prst="rect">
            <a:avLst/>
          </a:prstGeom>
          <a:noFill/>
        </p:spPr>
      </p:pic>
      <p:pic>
        <p:nvPicPr>
          <p:cNvPr id="5" name="Picture 6" descr="C:\Users\ES\Desktop\25.11.16\ornam00803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14721" y="2571744"/>
            <a:ext cx="1629279" cy="4286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0166" y="428604"/>
            <a:ext cx="614366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</a:rPr>
              <a:t>Государственный флаг в обязательном порядке поднимается (устанавливается, размещается) </a:t>
            </a:r>
            <a:endParaRPr lang="ru-RU" sz="4400" b="1" dirty="0">
              <a:solidFill>
                <a:srgbClr val="7030A0"/>
              </a:solidFill>
            </a:endParaRPr>
          </a:p>
        </p:txBody>
      </p:sp>
      <p:pic>
        <p:nvPicPr>
          <p:cNvPr id="4" name="Picture 6" descr="C:\Users\ES\Desktop\25.11.16\ornam0080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14721" y="2571744"/>
            <a:ext cx="1629279" cy="4286256"/>
          </a:xfrm>
          <a:prstGeom prst="rect">
            <a:avLst/>
          </a:prstGeom>
          <a:noFill/>
        </p:spPr>
      </p:pic>
      <p:pic>
        <p:nvPicPr>
          <p:cNvPr id="5" name="Picture 6" descr="C:\Users\ES\Desktop\25.11.16\ornam00803.gif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571744"/>
            <a:ext cx="1629279" cy="4286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0166" y="1000108"/>
            <a:ext cx="607223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7030A0"/>
                </a:solidFill>
              </a:rPr>
              <a:t>Еще одним элементом, дающим новизну </a:t>
            </a:r>
          </a:p>
          <a:p>
            <a:pPr algn="ctr"/>
            <a:r>
              <a:rPr lang="ru-RU" sz="3200" b="1" dirty="0" smtClean="0">
                <a:solidFill>
                  <a:srgbClr val="7030A0"/>
                </a:solidFill>
              </a:rPr>
              <a:t>и неповторимость нашему флагу, является параллельная к его древку полоса, состоящая из национального орнамента. </a:t>
            </a:r>
          </a:p>
          <a:p>
            <a:pPr algn="ctr"/>
            <a:r>
              <a:rPr lang="ru-RU" sz="3200" b="1" dirty="0" smtClean="0">
                <a:solidFill>
                  <a:srgbClr val="7030A0"/>
                </a:solidFill>
              </a:rPr>
              <a:t>Какой изображен казахский орнамент?</a:t>
            </a:r>
            <a:endParaRPr lang="ru-RU" sz="3200" b="1" dirty="0">
              <a:solidFill>
                <a:srgbClr val="7030A0"/>
              </a:solidFill>
            </a:endParaRPr>
          </a:p>
        </p:txBody>
      </p:sp>
      <p:pic>
        <p:nvPicPr>
          <p:cNvPr id="4" name="Picture 6" descr="C:\Users\ES\Desktop\25.11.16\ornam00803.gif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571744"/>
            <a:ext cx="1629279" cy="4286256"/>
          </a:xfrm>
          <a:prstGeom prst="rect">
            <a:avLst/>
          </a:prstGeom>
          <a:noFill/>
        </p:spPr>
      </p:pic>
      <p:pic>
        <p:nvPicPr>
          <p:cNvPr id="5" name="Picture 6" descr="C:\Users\ES\Desktop\25.11.16\ornam00803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14721" y="2571744"/>
            <a:ext cx="1629279" cy="4286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1643050"/>
            <a:ext cx="83091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7030A0"/>
                </a:solidFill>
              </a:rPr>
              <a:t>В нижней части герба – надпись</a:t>
            </a:r>
            <a:endParaRPr lang="ru-RU" sz="4000" b="1" dirty="0">
              <a:solidFill>
                <a:srgbClr val="7030A0"/>
              </a:solidFill>
            </a:endParaRPr>
          </a:p>
        </p:txBody>
      </p:sp>
      <p:pic>
        <p:nvPicPr>
          <p:cNvPr id="3074" name="Picture 2" descr="C:\Users\ES\Desktop\25.11.16\Оймо-чийме-Кыргызские-орнаменты-и-узоры-103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114925"/>
            <a:ext cx="9144000" cy="1743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928670"/>
            <a:ext cx="792961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</a:rPr>
              <a:t>Авторы герба  – заслуженные архитекторы республики </a:t>
            </a:r>
            <a:endParaRPr lang="ru-RU" sz="4800" dirty="0">
              <a:solidFill>
                <a:srgbClr val="7030A0"/>
              </a:solidFill>
            </a:endParaRPr>
          </a:p>
        </p:txBody>
      </p:sp>
      <p:pic>
        <p:nvPicPr>
          <p:cNvPr id="4" name="Picture 2" descr="C:\Users\ES\Desktop\25.11.16\Оймо-чийме-Кыргызские-орнаменты-и-узоры-103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114925"/>
            <a:ext cx="9144000" cy="1743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161</TotalTime>
  <Words>328</Words>
  <PresentationFormat>Экран (4:3)</PresentationFormat>
  <Paragraphs>72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ES</dc:creator>
  <cp:lastModifiedBy>ES</cp:lastModifiedBy>
  <cp:revision>18</cp:revision>
  <dcterms:created xsi:type="dcterms:W3CDTF">2016-11-17T15:41:18Z</dcterms:created>
  <dcterms:modified xsi:type="dcterms:W3CDTF">2016-11-18T04:43:50Z</dcterms:modified>
</cp:coreProperties>
</file>