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0.xml"/><Relationship Id="rId18" Type="http://schemas.openxmlformats.org/officeDocument/2006/relationships/slide" Target="slide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18.xml"/><Relationship Id="rId15" Type="http://schemas.openxmlformats.org/officeDocument/2006/relationships/slide" Target="slide11.xml"/><Relationship Id="rId23" Type="http://schemas.openxmlformats.org/officeDocument/2006/relationships/image" Target="../media/image3.jpeg"/><Relationship Id="rId10" Type="http://schemas.openxmlformats.org/officeDocument/2006/relationships/slide" Target="slide5.xml"/><Relationship Id="rId19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6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Georgia" pitchFamily="18" charset="0"/>
              </a:rPr>
              <a:t>Своя игра </a:t>
            </a:r>
          </a:p>
          <a:p>
            <a:pPr algn="ctr"/>
            <a:r>
              <a:rPr lang="ru-RU" sz="4400" b="1" i="1" dirty="0" smtClean="0">
                <a:latin typeface="Georgia" pitchFamily="18" charset="0"/>
              </a:rPr>
              <a:t>«Государственные символы Республики Казахстан»</a:t>
            </a:r>
            <a:endParaRPr lang="ru-RU" sz="4400" b="1" i="1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144" r="2779" b="3574"/>
          <a:stretch>
            <a:fillRect/>
          </a:stretch>
        </p:blipFill>
        <p:spPr bwMode="auto">
          <a:xfrm>
            <a:off x="0" y="0"/>
            <a:ext cx="9144000" cy="192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Основой государственного герба является изображение на </a:t>
            </a:r>
            <a:r>
              <a:rPr lang="ru-RU" sz="3200" b="1" dirty="0" err="1" smtClean="0">
                <a:solidFill>
                  <a:srgbClr val="7030A0"/>
                </a:solidFill>
              </a:rPr>
              <a:t>голубом</a:t>
            </a:r>
            <a:r>
              <a:rPr lang="ru-RU" sz="3200" b="1" dirty="0" smtClean="0">
                <a:solidFill>
                  <a:srgbClr val="7030A0"/>
                </a:solidFill>
              </a:rPr>
              <a:t> фоне </a:t>
            </a:r>
            <a:r>
              <a:rPr lang="ru-RU" sz="3200" b="1" dirty="0" err="1" smtClean="0">
                <a:solidFill>
                  <a:srgbClr val="7030A0"/>
                </a:solidFill>
              </a:rPr>
              <a:t>шанырака</a:t>
            </a:r>
            <a:r>
              <a:rPr lang="ru-RU" sz="3200" b="1" dirty="0" smtClean="0">
                <a:solidFill>
                  <a:srgbClr val="7030A0"/>
                </a:solidFill>
              </a:rPr>
              <a:t>, от которого в виде солнечных лучей   в обрамлении крыльев мифических коней расходятся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10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Круг – это символ  1_________ , </a:t>
            </a:r>
          </a:p>
          <a:p>
            <a:r>
              <a:rPr lang="ru-RU" sz="3600" b="1" dirty="0" err="1" smtClean="0">
                <a:solidFill>
                  <a:srgbClr val="7030A0"/>
                </a:solidFill>
              </a:rPr>
              <a:t>шанырак</a:t>
            </a:r>
            <a:r>
              <a:rPr lang="ru-RU" sz="3600" b="1" dirty="0" smtClean="0">
                <a:solidFill>
                  <a:srgbClr val="7030A0"/>
                </a:solidFill>
              </a:rPr>
              <a:t> – 2__________,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золотокрылые скакуны с рогами в форме полумесяца – </a:t>
            </a:r>
            <a:r>
              <a:rPr lang="ru-RU" sz="3600" b="1" dirty="0" err="1" smtClean="0">
                <a:solidFill>
                  <a:srgbClr val="7030A0"/>
                </a:solidFill>
              </a:rPr>
              <a:t>тулпары</a:t>
            </a:r>
            <a:r>
              <a:rPr lang="ru-RU" sz="3600" b="1" dirty="0" smtClean="0">
                <a:solidFill>
                  <a:srgbClr val="7030A0"/>
                </a:solidFill>
              </a:rPr>
              <a:t>, олицетворяющие 3___________. 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10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Цветовая гамма нашего герба - золотистая и </a:t>
            </a:r>
            <a:r>
              <a:rPr lang="ru-RU" sz="3200" b="1" dirty="0" err="1" smtClean="0">
                <a:solidFill>
                  <a:srgbClr val="7030A0"/>
                </a:solidFill>
              </a:rPr>
              <a:t>голубая</a:t>
            </a:r>
            <a:r>
              <a:rPr lang="ru-RU" sz="3200" b="1" dirty="0" smtClean="0">
                <a:solidFill>
                  <a:srgbClr val="7030A0"/>
                </a:solidFill>
              </a:rPr>
              <a:t>.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Первая соответствует светлому, ясному будущему. Наших народов. Голубое небо едино для всех народов мира.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Его цвет в нашем гербе олицетворяет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10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557" y="1571612"/>
            <a:ext cx="8499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Georgia" pitchFamily="18" charset="0"/>
              </a:rPr>
              <a:t>Кто является автором  гимна? 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4098" name="Picture 2" descr="C:\Users\ES\Desktop\25.11.16\Оймо-чийме-Кыргызские-орнаменты-и-узоры-8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1947537" cy="2714620"/>
          </a:xfrm>
          <a:prstGeom prst="rect">
            <a:avLst/>
          </a:prstGeom>
          <a:noFill/>
        </p:spPr>
      </p:pic>
      <p:pic>
        <p:nvPicPr>
          <p:cNvPr id="6" name="Picture 2" descr="C:\Users\ES\Desktop\25.11.16\Оймо-чийме-Кыргызские-орнаменты-и-узоры-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6463" y="4143380"/>
            <a:ext cx="1947537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285860"/>
            <a:ext cx="50006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Композитор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 музыки гимна 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8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1947537" cy="2714620"/>
          </a:xfrm>
          <a:prstGeom prst="rect">
            <a:avLst/>
          </a:prstGeom>
          <a:noFill/>
        </p:spPr>
      </p:pic>
      <p:pic>
        <p:nvPicPr>
          <p:cNvPr id="5" name="Picture 2" descr="C:\Users\ES\Desktop\25.11.16\Оймо-чийме-Кыргызские-орнаменты-и-узоры-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6463" y="4143380"/>
            <a:ext cx="1947537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428736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Когда гимном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 Республики Казахстан стала песня «Мой Казахстан»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8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1947537" cy="2714620"/>
          </a:xfrm>
          <a:prstGeom prst="rect">
            <a:avLst/>
          </a:prstGeom>
          <a:noFill/>
        </p:spPr>
      </p:pic>
      <p:pic>
        <p:nvPicPr>
          <p:cNvPr id="5" name="Picture 2" descr="C:\Users\ES\Desktop\25.11.16\Оймо-чийме-Кыргызские-орнаменты-и-узоры-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6463" y="4143380"/>
            <a:ext cx="1947537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071546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С этого года и по 2006 гимном страны была песня с музыкой гимна Казахской ССР, в которой отражалась боль великой войны, дух приближающейся победы, дружба народов, трудовой энтузиазм.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8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1947537" cy="2714620"/>
          </a:xfrm>
          <a:prstGeom prst="rect">
            <a:avLst/>
          </a:prstGeom>
          <a:noFill/>
        </p:spPr>
      </p:pic>
      <p:pic>
        <p:nvPicPr>
          <p:cNvPr id="5" name="Picture 2" descr="C:\Users\ES\Desktop\25.11.16\Оймо-чийме-Кыргызские-орнаменты-и-узоры-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6463" y="4143380"/>
            <a:ext cx="1947537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14422"/>
            <a:ext cx="69415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Переведите  припев гимна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 на русский язык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8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1947537" cy="2714620"/>
          </a:xfrm>
          <a:prstGeom prst="rect">
            <a:avLst/>
          </a:prstGeom>
          <a:noFill/>
        </p:spPr>
      </p:pic>
      <p:pic>
        <p:nvPicPr>
          <p:cNvPr id="5" name="Picture 2" descr="C:\Users\ES\Desktop\25.11.16\Оймо-чийме-Кыргызские-орнаменты-и-узоры-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6463" y="4143380"/>
            <a:ext cx="1947537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357298"/>
            <a:ext cx="7513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Государственные праздники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58507" t="6250" r="5815" b="6696"/>
          <a:stretch>
            <a:fillRect/>
          </a:stretch>
        </p:blipFill>
        <p:spPr bwMode="auto">
          <a:xfrm>
            <a:off x="0" y="4556454"/>
            <a:ext cx="1071538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1071538" y="4556454"/>
            <a:ext cx="2643206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3714744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6429356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1428736"/>
            <a:ext cx="58577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Религия Казахстана 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58507" t="6250" r="5815" b="6696"/>
          <a:stretch>
            <a:fillRect/>
          </a:stretch>
        </p:blipFill>
        <p:spPr bwMode="auto">
          <a:xfrm>
            <a:off x="0" y="4556454"/>
            <a:ext cx="1071538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1071538" y="4556454"/>
            <a:ext cx="2643206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3714744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6429356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428604"/>
          <a:ext cx="8643997" cy="4710303"/>
        </p:xfrm>
        <a:graphic>
          <a:graphicData uri="http://schemas.openxmlformats.org/drawingml/2006/table">
            <a:tbl>
              <a:tblPr/>
              <a:tblGrid>
                <a:gridCol w="2160322"/>
                <a:gridCol w="2161225"/>
                <a:gridCol w="2161225"/>
                <a:gridCol w="2161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Флаг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Гимн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action="ppaction://hlinksldjump"/>
                        </a:rPr>
                        <a:t>100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 action="ppaction://hlinksldjump"/>
                        </a:rPr>
                        <a:t>100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 action="ppaction://hlinksldjump"/>
                        </a:rPr>
                        <a:t>100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 action="ppaction://hlinksldjump"/>
                        </a:rPr>
                        <a:t>100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 action="ppaction://hlinksldjump"/>
                        </a:rPr>
                        <a:t>200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 action="ppaction://hlinksldjump"/>
                        </a:rPr>
                        <a:t>200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 action="ppaction://hlinksldjump"/>
                        </a:rPr>
                        <a:t>200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 action="ppaction://hlinksldjump"/>
                        </a:rPr>
                        <a:t>200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 action="ppaction://hlinksldjump"/>
                        </a:rPr>
                        <a:t>300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 action="ppaction://hlinksldjump"/>
                        </a:rPr>
                        <a:t>300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action="ppaction://hlinksldjump"/>
                        </a:rPr>
                        <a:t>300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3" action="ppaction://hlinksldjump"/>
                        </a:rPr>
                        <a:t>300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4" action="ppaction://hlinksldjump"/>
                        </a:rPr>
                        <a:t>400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5" action="ppaction://hlinksldjump"/>
                        </a:rPr>
                        <a:t>400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6" action="ppaction://hlinksldjump"/>
                        </a:rPr>
                        <a:t>400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7" action="ppaction://hlinksldjump"/>
                        </a:rPr>
                        <a:t>400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8" action="ppaction://hlinksldjump"/>
                        </a:rPr>
                        <a:t>500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9" action="ppaction://hlinksldjump"/>
                        </a:rPr>
                        <a:t>500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0" action="ppaction://hlinksldjump"/>
                        </a:rPr>
                        <a:t>500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1" action="ppaction://hlinksldjump"/>
                        </a:rPr>
                        <a:t>500</a:t>
                      </a:r>
                      <a:endParaRPr lang="ru-RU" sz="48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0" name="Picture 2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0" y="5357826"/>
            <a:ext cx="914400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1785926"/>
            <a:ext cx="65454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Население Казахстана 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58507" t="6250" r="5815" b="6696"/>
          <a:stretch>
            <a:fillRect/>
          </a:stretch>
        </p:blipFill>
        <p:spPr bwMode="auto">
          <a:xfrm>
            <a:off x="0" y="4556454"/>
            <a:ext cx="1071538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1071538" y="4556454"/>
            <a:ext cx="2643206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3714744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6429356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928670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Когда был подписан указ, имеющий силу Конституционного закона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«О государственных символах»?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 l="58507" t="6250" r="5815" b="6696"/>
          <a:stretch>
            <a:fillRect/>
          </a:stretch>
        </p:blipFill>
        <p:spPr bwMode="auto">
          <a:xfrm>
            <a:off x="0" y="4556454"/>
            <a:ext cx="1071538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1071538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3786182" y="4556454"/>
            <a:ext cx="2643206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l="3797" t="6250" r="5815" b="6696"/>
          <a:stretch>
            <a:fillRect/>
          </a:stretch>
        </p:blipFill>
        <p:spPr bwMode="auto">
          <a:xfrm>
            <a:off x="6429356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357298"/>
            <a:ext cx="83980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Политическая структура страны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3797" t="6250" r="5815" b="6696"/>
          <a:stretch>
            <a:fillRect/>
          </a:stretch>
        </p:blipFill>
        <p:spPr bwMode="auto">
          <a:xfrm>
            <a:off x="1071538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797" t="6250" r="5815" b="6696"/>
          <a:stretch>
            <a:fillRect/>
          </a:stretch>
        </p:blipFill>
        <p:spPr bwMode="auto">
          <a:xfrm>
            <a:off x="6429356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797" t="6250" r="5815" b="6696"/>
          <a:stretch>
            <a:fillRect/>
          </a:stretch>
        </p:blipFill>
        <p:spPr bwMode="auto">
          <a:xfrm>
            <a:off x="3786182" y="4556454"/>
            <a:ext cx="2714644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2"/>
          <a:srcRect l="58507" t="6250" r="5815" b="6696"/>
          <a:stretch>
            <a:fillRect/>
          </a:stretch>
        </p:blipFill>
        <p:spPr bwMode="auto">
          <a:xfrm>
            <a:off x="0" y="4556454"/>
            <a:ext cx="1071538" cy="230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857364"/>
            <a:ext cx="8572560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Казахстан- это край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отар и пшеницы.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Край, и степи, и горы,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вместивший в границы.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Край заоблачных пиков,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err="1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джайляу</a:t>
            </a: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 широких,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Неуёмных и пенистых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 речек протоки,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Край батыров, героев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 порывистый край,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Лишь о нем мои думы,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о нем мои строки.</a:t>
            </a:r>
          </a:p>
          <a:p>
            <a:pPr algn="r">
              <a:lnSpc>
                <a:spcPct val="80000"/>
              </a:lnSpc>
            </a:pPr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7030A0"/>
              </a:solidFill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2344" t="5793" r="3906" b="6316"/>
          <a:stretch>
            <a:fillRect/>
          </a:stretch>
        </p:blipFill>
        <p:spPr bwMode="auto">
          <a:xfrm>
            <a:off x="0" y="0"/>
            <a:ext cx="9144000" cy="180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142984"/>
            <a:ext cx="6643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i="1" dirty="0" smtClean="0">
              <a:solidFill>
                <a:srgbClr val="7030A0"/>
              </a:solidFill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ru-RU" sz="4800" b="1" i="1" dirty="0" smtClean="0">
                <a:solidFill>
                  <a:srgbClr val="7030A0"/>
                </a:solidFill>
                <a:latin typeface="Georgia" pitchFamily="18" charset="0"/>
                <a:cs typeface="Times New Roman" pitchFamily="18" charset="0"/>
              </a:rPr>
              <a:t>Цвета флага </a:t>
            </a:r>
            <a:endParaRPr lang="ru-RU" sz="4800" i="1" dirty="0">
              <a:solidFill>
                <a:srgbClr val="7030A0"/>
              </a:solidFill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ES\Desktop\25.11.16\ornam00803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1629279" cy="4286256"/>
          </a:xfrm>
          <a:prstGeom prst="rect">
            <a:avLst/>
          </a:prstGeom>
          <a:noFill/>
        </p:spPr>
      </p:pic>
      <p:pic>
        <p:nvPicPr>
          <p:cNvPr id="9" name="Picture 6" descr="C:\Users\ES\Desktop\25.11.16\ornam008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4721" y="2571744"/>
            <a:ext cx="1629279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142984"/>
            <a:ext cx="59293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Заслуженный деятель искусств Казахстана, автор флага передал воплощение мечты поколений о светлом будущем родной земли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Picture 6" descr="C:\Users\ES\Desktop\25.11.16\ornam00803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1629279" cy="4286256"/>
          </a:xfrm>
          <a:prstGeom prst="rect">
            <a:avLst/>
          </a:prstGeom>
          <a:noFill/>
        </p:spPr>
      </p:pic>
      <p:pic>
        <p:nvPicPr>
          <p:cNvPr id="5" name="Picture 6" descr="C:\Users\ES\Desktop\25.11.16\ornam008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4721" y="2571744"/>
            <a:ext cx="1629279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357298"/>
            <a:ext cx="60722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О чем свидетельствует </a:t>
            </a:r>
            <a:r>
              <a:rPr lang="ru-RU" sz="4000" b="1" dirty="0" err="1" smtClean="0">
                <a:solidFill>
                  <a:srgbClr val="7030A0"/>
                </a:solidFill>
              </a:rPr>
              <a:t>голубой</a:t>
            </a:r>
            <a:r>
              <a:rPr lang="ru-RU" sz="4000" b="1" dirty="0" smtClean="0">
                <a:solidFill>
                  <a:srgbClr val="7030A0"/>
                </a:solidFill>
              </a:rPr>
              <a:t> цвет флага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и изображенное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на нем Солнце? 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4" name="Picture 6" descr="C:\Users\ES\Desktop\25.11.16\ornam00803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1629279" cy="4286256"/>
          </a:xfrm>
          <a:prstGeom prst="rect">
            <a:avLst/>
          </a:prstGeom>
          <a:noFill/>
        </p:spPr>
      </p:pic>
      <p:pic>
        <p:nvPicPr>
          <p:cNvPr id="5" name="Picture 6" descr="C:\Users\ES\Desktop\25.11.16\ornam008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4721" y="2571744"/>
            <a:ext cx="1629279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428604"/>
            <a:ext cx="61436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Государственный флаг в обязательном порядке поднимается (устанавливается, размещается) 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6" descr="C:\Users\ES\Desktop\25.11.16\ornam0080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4721" y="2571744"/>
            <a:ext cx="1629279" cy="4286256"/>
          </a:xfrm>
          <a:prstGeom prst="rect">
            <a:avLst/>
          </a:prstGeom>
          <a:noFill/>
        </p:spPr>
      </p:pic>
      <p:pic>
        <p:nvPicPr>
          <p:cNvPr id="5" name="Picture 6" descr="C:\Users\ES\Desktop\25.11.16\ornam00803.gi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1629279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000108"/>
            <a:ext cx="6072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Еще одним элементом, дающим новизну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 неповторимость нашему флагу, является параллельная к его древку полоса, состоящая из национального орнамента.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Какой изображен казахский орнамент?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6" descr="C:\Users\ES\Desktop\25.11.16\ornam00803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44"/>
            <a:ext cx="1629279" cy="4286256"/>
          </a:xfrm>
          <a:prstGeom prst="rect">
            <a:avLst/>
          </a:prstGeom>
          <a:noFill/>
        </p:spPr>
      </p:pic>
      <p:pic>
        <p:nvPicPr>
          <p:cNvPr id="5" name="Picture 6" descr="C:\Users\ES\Desktop\25.11.16\ornam008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4721" y="2571744"/>
            <a:ext cx="1629279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309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В нижней части герба – надпись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ES\Desktop\25.11.16\Оймо-чийме-Кыргызские-орнаменты-и-узоры-10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Авторы герба  – заслуженные архитекторы республики 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ES\Desktop\25.11.16\Оймо-чийме-Кыргызские-орнаменты-и-узоры-10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14925"/>
            <a:ext cx="9144000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328</Words>
  <PresentationFormat>Экран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ES</dc:creator>
  <cp:lastModifiedBy>ES</cp:lastModifiedBy>
  <cp:revision>18</cp:revision>
  <dcterms:created xsi:type="dcterms:W3CDTF">2016-11-17T15:41:18Z</dcterms:created>
  <dcterms:modified xsi:type="dcterms:W3CDTF">2016-11-18T04:43:50Z</dcterms:modified>
</cp:coreProperties>
</file>