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58" r:id="rId6"/>
    <p:sldId id="270" r:id="rId7"/>
    <p:sldId id="271" r:id="rId8"/>
    <p:sldId id="273" r:id="rId9"/>
    <p:sldId id="274" r:id="rId10"/>
    <p:sldId id="260" r:id="rId11"/>
    <p:sldId id="27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93034"/>
            <a:ext cx="4464496" cy="59766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«Мы, </a:t>
            </a:r>
            <a:r>
              <a:rPr lang="ru-RU" sz="2800" dirty="0" err="1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казахстанцы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, единый народ! И общая для нас судьба – это наш </a:t>
            </a:r>
            <a:r>
              <a:rPr lang="ru-RU" sz="2800" dirty="0" err="1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М</a:t>
            </a:r>
            <a:r>
              <a:rPr lang="ru-RU" sz="2800" dirty="0" err="1">
                <a:solidFill>
                  <a:srgbClr val="22292B"/>
                </a:solidFill>
                <a:latin typeface="Times New Roman"/>
                <a:ea typeface="Times New Roman"/>
              </a:rPr>
              <a:t>әң</a:t>
            </a:r>
            <a:r>
              <a:rPr lang="ru-RU" sz="2800" dirty="0" err="1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гілік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Ел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наш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достойный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и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великий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Казахстан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! </a:t>
            </a:r>
            <a:r>
              <a:rPr lang="ru-RU" sz="2800" dirty="0" smtClean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«</a:t>
            </a:r>
            <a:r>
              <a:rPr lang="ru-RU" sz="2800" dirty="0" err="1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М</a:t>
            </a:r>
            <a:r>
              <a:rPr lang="ru-RU" sz="2800" dirty="0" err="1">
                <a:solidFill>
                  <a:srgbClr val="22292B"/>
                </a:solidFill>
                <a:latin typeface="Times New Roman"/>
                <a:ea typeface="Times New Roman"/>
              </a:rPr>
              <a:t>әң</a:t>
            </a:r>
            <a:r>
              <a:rPr lang="ru-RU" sz="2800" dirty="0" err="1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гілік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Ел»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-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это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Georgia"/>
              </a:rPr>
              <a:t>нацио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нальная идея нашего </a:t>
            </a:r>
            <a:r>
              <a:rPr lang="ru-RU" sz="2800" dirty="0" err="1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общеказахстанского</a:t>
            </a:r>
            <a:r>
              <a:rPr lang="ru-RU" sz="2800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 дома, мечта наших предков»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" y="188640"/>
            <a:ext cx="395016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414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620688"/>
            <a:ext cx="6707088" cy="5505475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dirty="0"/>
          </a:p>
        </p:txBody>
      </p:sp>
      <p:pic>
        <p:nvPicPr>
          <p:cNvPr id="5" name="Рисунок 4" descr="https://im0-tub-kz.yandex.net/i?id=fa3de75a38d29fca3fd1cfd8419a43ad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110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Скотоводы кочевники кочевали соблюдая выработанную скотоводческую культуру.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Весенние пастбища назывались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кыстау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летние-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жайляу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зимние -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кузеу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осенние-коктеу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Весной у кочевников почти не было работы. Зимой стригли овец и верблюдов.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отмечали древнейший праздник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которому 5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 лет.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Сыр, масло,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иримшик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заготавливали осенью.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Народные собрания проводили зимой.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Приём «Лови ошибку»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25689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Скотоводы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кочевники кочевали соблюдая выработанную скотоводческую культуру.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Весенние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пастбища назывались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кыстау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летние-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жайляу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зимние -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кузеу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осенние-коктеу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Весной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кочевников почти не было работы.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4.Зимой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стригли овец и верблюдов.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Летом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отмечали древнейший праздник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которому 5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 лет.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Сыр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масло,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иримшик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заготавливали осенью.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Народные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собрания проводили зимой.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22" y="3889106"/>
            <a:ext cx="4211960" cy="29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" y="6896"/>
            <a:ext cx="3837782" cy="284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" y="3905131"/>
            <a:ext cx="3928783" cy="29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46" y="6896"/>
            <a:ext cx="4249015" cy="32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797721" cy="297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601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290" name="Picture 2" descr="https://arhivurokov.ru/kopilka/uploads/user_file_570da8eeb121e/img_user_file_570da8eeb121e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522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76" y="3356992"/>
            <a:ext cx="419990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40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9719"/>
            <a:ext cx="8352928" cy="979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Тема: Возникновение кочевого скотоводства</a:t>
            </a:r>
            <a:endParaRPr lang="ru-RU" sz="3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464496" cy="29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145699" cy="295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01717"/>
            <a:ext cx="3888432" cy="288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817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endParaRPr lang="ru-RU" b="1" dirty="0" smtClean="0">
              <a:solidFill>
                <a:srgbClr val="22292B"/>
              </a:solidFill>
              <a:latin typeface="Georg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22292B"/>
              </a:solidFill>
              <a:latin typeface="Georg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22292B"/>
                </a:solidFill>
                <a:latin typeface="Georgia"/>
                <a:ea typeface="Times New Roman"/>
                <a:cs typeface="Times New Roman"/>
              </a:rPr>
              <a:t> </a:t>
            </a:r>
            <a:endParaRPr lang="ru-RU" b="1" dirty="0" smtClean="0">
              <a:solidFill>
                <a:srgbClr val="22292B"/>
              </a:solidFill>
              <a:latin typeface="Georgia"/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836712"/>
          <a:ext cx="9144000" cy="55295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94915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1" dirty="0">
                          <a:latin typeface="Times New Roman"/>
                          <a:ea typeface="Times New Roman"/>
                          <a:cs typeface="Times New Roman"/>
                        </a:rPr>
                        <a:t>Эпиграф</a:t>
                      </a:r>
                      <a:r>
                        <a:rPr lang="ru-RU" sz="4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4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endParaRPr lang="ru-RU" sz="4400" i="1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endParaRPr lang="ru-RU" sz="4400" i="1" dirty="0" smtClean="0">
                        <a:latin typeface="Times New Roman"/>
                        <a:ea typeface="Times New Roman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4400" i="1" dirty="0" smtClean="0">
                          <a:latin typeface="Times New Roman"/>
                          <a:ea typeface="Times New Roman"/>
                        </a:rPr>
                        <a:t>Казахстанский </a:t>
                      </a:r>
                      <a:r>
                        <a:rPr lang="ru-RU" sz="4400" i="1" dirty="0">
                          <a:latin typeface="Times New Roman"/>
                          <a:ea typeface="Times New Roman"/>
                        </a:rPr>
                        <a:t>народ, как трагический странник, в поисках счастья кочевал по степям и столетиям</a:t>
                      </a:r>
                      <a:r>
                        <a:rPr lang="ru-RU" sz="4400" i="1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endParaRPr lang="ru-RU" sz="4400" dirty="0">
                        <a:latin typeface="Calibri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4400" i="1" dirty="0" err="1">
                          <a:latin typeface="Times New Roman"/>
                          <a:ea typeface="Times New Roman"/>
                        </a:rPr>
                        <a:t>Мухтар</a:t>
                      </a:r>
                      <a:r>
                        <a:rPr lang="ru-RU" sz="4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4400" i="1" dirty="0" err="1">
                          <a:latin typeface="Times New Roman"/>
                          <a:ea typeface="Times New Roman"/>
                        </a:rPr>
                        <a:t>Ауэзов</a:t>
                      </a:r>
                      <a:endParaRPr lang="ru-RU" sz="44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0" y="0"/>
            <a:ext cx="2262230" cy="271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00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Заполнить схему.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Выписать причины возникновения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кочевого скотоводства.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63688" y="1916832"/>
            <a:ext cx="52565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Причины возникновения кочевого скотоводства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149080"/>
            <a:ext cx="259228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75857" y="4149080"/>
            <a:ext cx="2952328" cy="1833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4077072"/>
            <a:ext cx="259228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7092280" y="2636912"/>
            <a:ext cx="1080120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539552" y="2564904"/>
            <a:ext cx="1152128" cy="1152128"/>
          </a:xfrm>
          <a:prstGeom prst="bentArrow">
            <a:avLst>
              <a:gd name="adj1" fmla="val 25000"/>
              <a:gd name="adj2" fmla="val 20757"/>
              <a:gd name="adj3" fmla="val 295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3429000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0" y="0"/>
            <a:ext cx="2262230" cy="271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988842"/>
          <a:ext cx="8280919" cy="3744415"/>
        </p:xfrm>
        <a:graphic>
          <a:graphicData uri="http://schemas.openxmlformats.org/drawingml/2006/table">
            <a:tbl>
              <a:tblPr/>
              <a:tblGrid>
                <a:gridCol w="2592288"/>
                <a:gridCol w="5688631"/>
              </a:tblGrid>
              <a:tr h="73921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Виды домашнего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скота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Преимущество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1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1.Лошади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1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2.Овцы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1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3.Веблюды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7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4.Коровы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Заполни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таблицу «Какую пользу приносило кочевое скотоводство?»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61" y="270456"/>
            <a:ext cx="4182414" cy="553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Виды скота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25" y="1"/>
            <a:ext cx="1505202" cy="241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22161" y="1184855"/>
            <a:ext cx="7339364" cy="1228029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Для кочевого скотоводства необходимы животные, обладающие: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425003" y="2910626"/>
            <a:ext cx="1864217" cy="92727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Рефлексом тебеневки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959734" y="2910627"/>
            <a:ext cx="1864217" cy="1030309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Рефлексом стадности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494465" y="2910626"/>
            <a:ext cx="2461911" cy="1313644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Способностью терпеть отсутствие или недостаток воды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5" idx="3"/>
          </p:cNvCxnSpPr>
          <p:nvPr/>
        </p:nvCxnSpPr>
        <p:spPr>
          <a:xfrm flipH="1">
            <a:off x="1357111" y="2290082"/>
            <a:ext cx="2534732" cy="62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3"/>
          </p:cNvCxnSpPr>
          <p:nvPr/>
        </p:nvCxnSpPr>
        <p:spPr>
          <a:xfrm flipH="1">
            <a:off x="3891842" y="2290082"/>
            <a:ext cx="1" cy="62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7" idx="3"/>
          </p:cNvCxnSpPr>
          <p:nvPr/>
        </p:nvCxnSpPr>
        <p:spPr>
          <a:xfrm>
            <a:off x="3891843" y="2290081"/>
            <a:ext cx="2833578" cy="62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Горизонтальный свиток 13"/>
          <p:cNvSpPr/>
          <p:nvPr/>
        </p:nvSpPr>
        <p:spPr>
          <a:xfrm>
            <a:off x="0" y="4224271"/>
            <a:ext cx="8983014" cy="129296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Тебеневка – (от тюрк. «</a:t>
            </a:r>
            <a:r>
              <a:rPr lang="ru-RU" sz="2400" dirty="0" err="1" smtClean="0">
                <a:solidFill>
                  <a:srgbClr val="C00000"/>
                </a:solidFill>
              </a:rPr>
              <a:t>тебу</a:t>
            </a:r>
            <a:r>
              <a:rPr lang="ru-RU" sz="2400" dirty="0" smtClean="0">
                <a:solidFill>
                  <a:srgbClr val="C00000"/>
                </a:solidFill>
              </a:rPr>
              <a:t>» – ударить ногой, пастьба животных на пастбищах, покрытых снегом, способность откапывать корм из-под снега.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83713" y="5468985"/>
            <a:ext cx="8983014" cy="113334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Рефлекс стадности – способность животных держаться в группе, не разбегаться в разные стороны при опасности.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6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798" y="437883"/>
            <a:ext cx="3998890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Проверьте себя!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4" y="124253"/>
            <a:ext cx="1696673" cy="271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60797" y="1777283"/>
            <a:ext cx="7128457" cy="164849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условиях засушливого климата и нехватки воды предпочтительны верблюды, овцы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0797" y="3361385"/>
            <a:ext cx="8343651" cy="164849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Рефлексом тебеневки обладают лошади и овцы. Лошади откапывают корм из-под снежного покрова глубиной до  50 см., овцы – до 25 см.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8412" y="4870588"/>
            <a:ext cx="6317087" cy="164849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Рефлекс стадности имеется у лошадей, овец и коров.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</TotalTime>
  <Words>285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«Мы, казахстанцы, единый народ! И общая для нас судьба – это наш Мәңгілік Ел, наш достойный и великий Казахстан!  «Мәңгілік Ел» - это национальная идея нашего общеказахстанского дома, мечта наших предков»</vt:lpstr>
      <vt:lpstr>Слайд 2</vt:lpstr>
      <vt:lpstr>Слайд 3</vt:lpstr>
      <vt:lpstr>Слайд 4</vt:lpstr>
      <vt:lpstr>Слайд 5</vt:lpstr>
      <vt:lpstr>Заполнить схему. Выписать причины возникновения  кочевого скотоводства. </vt:lpstr>
      <vt:lpstr>Заполни  таблицу «Какую пользу приносило кочевое скотоводство?»</vt:lpstr>
      <vt:lpstr>Слайд 8</vt:lpstr>
      <vt:lpstr>Слайд 9</vt:lpstr>
      <vt:lpstr>Слайд 10</vt:lpstr>
      <vt:lpstr>Приём «Лови ошибку»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«Мы, казахстанцы, единый народ! И общая для нас судьба – это наш Мәңгілік Ел, наш достойный и великий Казахстан!  «Мәңгілік Ел» - это национальная идея нашего общеказахстанского дома, мечта наших предков»</dc:title>
  <dc:creator>Алия</dc:creator>
  <cp:lastModifiedBy>Ирина</cp:lastModifiedBy>
  <cp:revision>23</cp:revision>
  <dcterms:created xsi:type="dcterms:W3CDTF">2014-11-21T07:58:24Z</dcterms:created>
  <dcterms:modified xsi:type="dcterms:W3CDTF">2018-11-22T18:51:56Z</dcterms:modified>
</cp:coreProperties>
</file>